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3" r:id="rId1"/>
    <p:sldMasterId id="2147483712" r:id="rId2"/>
    <p:sldMasterId id="2147483694" r:id="rId3"/>
  </p:sldMasterIdLst>
  <p:notesMasterIdLst>
    <p:notesMasterId r:id="rId35"/>
  </p:notesMasterIdLst>
  <p:sldIdLst>
    <p:sldId id="267" r:id="rId4"/>
    <p:sldId id="270" r:id="rId5"/>
    <p:sldId id="298" r:id="rId6"/>
    <p:sldId id="299" r:id="rId7"/>
    <p:sldId id="300" r:id="rId8"/>
    <p:sldId id="269" r:id="rId9"/>
    <p:sldId id="271" r:id="rId10"/>
    <p:sldId id="297" r:id="rId11"/>
    <p:sldId id="272" r:id="rId12"/>
    <p:sldId id="273" r:id="rId13"/>
    <p:sldId id="278" r:id="rId14"/>
    <p:sldId id="326" r:id="rId15"/>
    <p:sldId id="279" r:id="rId16"/>
    <p:sldId id="281" r:id="rId17"/>
    <p:sldId id="332" r:id="rId18"/>
    <p:sldId id="333" r:id="rId19"/>
    <p:sldId id="334" r:id="rId20"/>
    <p:sldId id="327" r:id="rId21"/>
    <p:sldId id="282" r:id="rId22"/>
    <p:sldId id="335" r:id="rId23"/>
    <p:sldId id="337" r:id="rId24"/>
    <p:sldId id="338" r:id="rId25"/>
    <p:sldId id="339" r:id="rId26"/>
    <p:sldId id="340" r:id="rId27"/>
    <p:sldId id="341" r:id="rId28"/>
    <p:sldId id="342" r:id="rId29"/>
    <p:sldId id="343" r:id="rId30"/>
    <p:sldId id="344" r:id="rId31"/>
    <p:sldId id="345" r:id="rId32"/>
    <p:sldId id="275" r:id="rId33"/>
    <p:sldId id="276" r:id="rId34"/>
  </p:sldIdLst>
  <p:sldSz cx="12192000" cy="6858000"/>
  <p:notesSz cx="6858000" cy="9144000"/>
  <p:defaultTextStyle>
    <a:defPPr>
      <a:defRPr lang="en-US"/>
    </a:defPPr>
    <a:lvl1pPr marL="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735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6F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887" autoAdjust="0"/>
  </p:normalViewPr>
  <p:slideViewPr>
    <p:cSldViewPr snapToGrid="0">
      <p:cViewPr>
        <p:scale>
          <a:sx n="75" d="100"/>
          <a:sy n="75" d="100"/>
        </p:scale>
        <p:origin x="327" y="51"/>
      </p:cViewPr>
      <p:guideLst>
        <p:guide orient="horz" pos="2159"/>
        <p:guide pos="735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8F02CA-77CB-4E54-B712-21E588799EE8}" type="datetimeFigureOut">
              <a:rPr lang="de-DE" smtClean="0"/>
              <a:t>28.04.2025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3F729A-0AF0-4995-B32B-9504BC68960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0794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4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8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2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6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20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24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28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32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56308" y="3618384"/>
            <a:ext cx="11904459" cy="2707437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de-DE" dirty="0"/>
              <a:t>Fügen Sie auf der Masterfolie ein frei wählbares Bild ein.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7834" y="6432821"/>
            <a:ext cx="2302933" cy="3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2133" b="1" dirty="0">
                <a:solidFill>
                  <a:schemeClr val="tx1"/>
                </a:solidFill>
              </a:rPr>
              <a:t>www.kit.edu</a:t>
            </a: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9662" y="6525687"/>
            <a:ext cx="48088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de-DE" sz="1100" noProof="0" dirty="0"/>
              <a:t>KIT – The reserach university in the Helmholtz Assosiation</a:t>
            </a:r>
            <a:endParaRPr lang="en-US" sz="1100" noProof="0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0486A875-9103-4865-A4A2-F6DFEEEA2E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01" y="479852"/>
            <a:ext cx="2177903" cy="1002890"/>
          </a:xfrm>
          <a:prstGeom prst="rect">
            <a:avLst/>
          </a:prstGeom>
        </p:spPr>
      </p:pic>
      <p:sp>
        <p:nvSpPr>
          <p:cNvPr id="16" name="Textplatzhalt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87258" y="1927266"/>
            <a:ext cx="11366076" cy="38003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400" b="1"/>
            </a:lvl1pPr>
            <a:lvl2pPr marL="473979" indent="0">
              <a:buFont typeface="Arial" panose="020B0604020202020204" pitchFamily="34" charset="0"/>
              <a:buNone/>
              <a:defRPr sz="3466" b="1"/>
            </a:lvl2pPr>
            <a:lvl3pPr marL="956422" indent="0">
              <a:buFont typeface="Arial" panose="020B0604020202020204" pitchFamily="34" charset="0"/>
              <a:buNone/>
              <a:defRPr sz="3466" b="1"/>
            </a:lvl3pPr>
            <a:lvl4pPr marL="1430402" indent="0">
              <a:buFont typeface="Arial" panose="020B0604020202020204" pitchFamily="34" charset="0"/>
              <a:buNone/>
              <a:defRPr sz="3466" b="1"/>
            </a:lvl4pPr>
            <a:lvl5pPr marL="1912845" indent="0">
              <a:buFont typeface="Arial" panose="020B0604020202020204" pitchFamily="34" charset="0"/>
              <a:buNone/>
              <a:defRPr sz="3466" b="1"/>
            </a:lvl5pPr>
          </a:lstStyle>
          <a:p>
            <a:pPr lvl="0"/>
            <a:r>
              <a:rPr lang="de-DE" dirty="0"/>
              <a:t>Folientitel: Arial 34pt </a:t>
            </a:r>
            <a:r>
              <a:rPr lang="de-DE" dirty="0" err="1"/>
              <a:t>bold</a:t>
            </a:r>
            <a:endParaRPr lang="de-DE" dirty="0"/>
          </a:p>
        </p:txBody>
      </p:sp>
      <p:sp>
        <p:nvSpPr>
          <p:cNvPr id="25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07567" y="2639093"/>
            <a:ext cx="11354233" cy="6796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399" b="1" i="0" baseline="0"/>
            </a:lvl1pPr>
            <a:lvl2pPr marL="473979" indent="0">
              <a:buFont typeface="Arial" panose="020B0604020202020204" pitchFamily="34" charset="0"/>
              <a:buNone/>
              <a:defRPr sz="2399" b="1" i="0"/>
            </a:lvl2pPr>
            <a:lvl3pPr marL="956422" indent="0">
              <a:buFont typeface="Arial" panose="020B0604020202020204" pitchFamily="34" charset="0"/>
              <a:buNone/>
              <a:defRPr sz="2399" b="1" i="0"/>
            </a:lvl3pPr>
            <a:lvl4pPr marL="1430402" indent="0">
              <a:buFont typeface="Arial" panose="020B0604020202020204" pitchFamily="34" charset="0"/>
              <a:buNone/>
              <a:defRPr sz="2399" b="1" i="0"/>
            </a:lvl4pPr>
            <a:lvl5pPr marL="1912845" indent="0">
              <a:buFont typeface="Arial" panose="020B0604020202020204" pitchFamily="34" charset="0"/>
              <a:buNone/>
              <a:defRPr sz="2399" b="1" i="0"/>
            </a:lvl5pPr>
          </a:lstStyle>
          <a:p>
            <a:pPr lvl="0"/>
            <a:r>
              <a:rPr lang="de-DE" dirty="0"/>
              <a:t>Unterzeile: Arial 24pt </a:t>
            </a:r>
            <a:r>
              <a:rPr lang="de-DE" dirty="0" err="1"/>
              <a:t>bold</a:t>
            </a:r>
            <a:br>
              <a:rPr lang="de-DE" dirty="0"/>
            </a:br>
            <a:r>
              <a:rPr lang="de-DE" dirty="0"/>
              <a:t>(Auch zweizeilig möglich)</a:t>
            </a:r>
          </a:p>
        </p:txBody>
      </p:sp>
    </p:spTree>
    <p:extLst>
      <p:ext uri="{BB962C8B-B14F-4D97-AF65-F5344CB8AC3E}">
        <p14:creationId xmlns:p14="http://schemas.microsoft.com/office/powerpoint/2010/main" val="190524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6">
            <a:extLst>
              <a:ext uri="{FF2B5EF4-FFF2-40B4-BE49-F238E27FC236}">
                <a16:creationId xmlns:a16="http://schemas.microsoft.com/office/drawing/2014/main" id="{24499710-2D6F-5743-B9E5-F18E3B239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7" b="21796"/>
          <a:stretch/>
        </p:blipFill>
        <p:spPr>
          <a:xfrm>
            <a:off x="-1" y="1770680"/>
            <a:ext cx="12191999" cy="44046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28.04.2025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412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28.04.2025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2" name="Rechteck 1"/>
          <p:cNvSpPr/>
          <p:nvPr userDrawn="1"/>
        </p:nvSpPr>
        <p:spPr>
          <a:xfrm>
            <a:off x="0" y="6201408"/>
            <a:ext cx="12192000" cy="24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199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79"/>
            <a:ext cx="12192000" cy="4558317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de-DE" dirty="0"/>
              <a:t>Fügen Sie ein frei wählbares Bild ein.</a:t>
            </a:r>
          </a:p>
        </p:txBody>
      </p:sp>
    </p:spTree>
    <p:extLst>
      <p:ext uri="{BB962C8B-B14F-4D97-AF65-F5344CB8AC3E}">
        <p14:creationId xmlns:p14="http://schemas.microsoft.com/office/powerpoint/2010/main" val="3671066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28.04.2025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80"/>
            <a:ext cx="12192000" cy="4404693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de-DE" dirty="0"/>
              <a:t>Fügen Sie ein frei wählbares Bild ein.</a:t>
            </a:r>
          </a:p>
        </p:txBody>
      </p:sp>
      <p:pic>
        <p:nvPicPr>
          <p:cNvPr id="10" name="Bildplatzhalter 6">
            <a:extLst>
              <a:ext uri="{FF2B5EF4-FFF2-40B4-BE49-F238E27FC236}">
                <a16:creationId xmlns:a16="http://schemas.microsoft.com/office/drawing/2014/main" id="{08EE61D7-51FA-8445-A65A-B10C193BEE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7" b="19757"/>
          <a:stretch/>
        </p:blipFill>
        <p:spPr>
          <a:xfrm>
            <a:off x="-1" y="1770680"/>
            <a:ext cx="12191999" cy="455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4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F2463-8150-4DAA-877D-A146C8C8C60A}" type="datetime1">
              <a:rPr lang="de-DE" smtClean="0"/>
              <a:t>28.04.2025</a:t>
            </a:fld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0272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8853" y="1583511"/>
            <a:ext cx="6509747" cy="4277541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 marL="1435016" indent="0">
              <a:buNone/>
              <a:defRPr sz="15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33402" y="1583512"/>
            <a:ext cx="4238625" cy="4277541"/>
          </a:xfrm>
        </p:spPr>
        <p:txBody>
          <a:bodyPr>
            <a:normAutofit/>
          </a:bodyPr>
          <a:lstStyle>
            <a:lvl1pPr marL="0" indent="0">
              <a:buNone/>
              <a:defRPr sz="2600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4683-D191-47F3-8302-BB2B36B1C86A}" type="datetime1">
              <a:rPr lang="de-DE" smtClean="0"/>
              <a:t>28.04.2025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F47D9EC-E3C8-4173-84B3-DB5A91069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0203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58554" y="624691"/>
            <a:ext cx="7295047" cy="41492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7" indent="0">
              <a:buNone/>
              <a:defRPr sz="2399"/>
            </a:lvl3pPr>
            <a:lvl4pPr marL="1371519" indent="0">
              <a:buNone/>
              <a:defRPr sz="1999"/>
            </a:lvl4pPr>
            <a:lvl5pPr marL="1828693" indent="0">
              <a:buNone/>
              <a:defRPr sz="1999"/>
            </a:lvl5pPr>
            <a:lvl6pPr marL="2285866" indent="0">
              <a:buNone/>
              <a:defRPr sz="1999"/>
            </a:lvl6pPr>
            <a:lvl7pPr marL="2743040" indent="0">
              <a:buNone/>
              <a:defRPr sz="1999"/>
            </a:lvl7pPr>
            <a:lvl8pPr marL="3200213" indent="0">
              <a:buNone/>
              <a:defRPr sz="1999"/>
            </a:lvl8pPr>
            <a:lvl9pPr marL="3657387" indent="0">
              <a:buNone/>
              <a:defRPr sz="1999"/>
            </a:lvl9pPr>
          </a:lstStyle>
          <a:p>
            <a:r>
              <a:rPr lang="de-DE" dirty="0"/>
              <a:t>Bild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9BE91-4B1C-4025-AE57-60317864A3F3}" type="datetime1">
              <a:rPr lang="de-DE" smtClean="0"/>
              <a:t>28.04.2025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74D6481-F98B-45EE-B6D0-BF8C42A11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8553" y="4836496"/>
            <a:ext cx="7291569" cy="56677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1999"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5119134-5DDA-43C1-B0D4-2BD9056B0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62030" y="5463729"/>
            <a:ext cx="7291569" cy="76958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14367431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1423972"/>
            <a:ext cx="11125200" cy="468210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5D93-083F-4B89-951E-D5F35A1BBEC8}" type="datetime1">
              <a:rPr lang="de-DE" smtClean="0"/>
              <a:t>28.04.2025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0AF9471-6F4B-417A-9B82-1D3AC42AE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667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27183" y="365124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5920" y="365124"/>
            <a:ext cx="8300763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E158-F33A-4782-AFB5-03A3FD6F0AB2}" type="datetime1">
              <a:rPr lang="de-DE" smtClean="0"/>
              <a:t>28.04.2025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23698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56308" y="3618384"/>
            <a:ext cx="11904459" cy="2707437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de-DE" dirty="0"/>
              <a:t>Fügen Sie auf der Masterfolie ein frei wählbares Bild ein.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7834" y="6432821"/>
            <a:ext cx="2302933" cy="3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2133" b="1" dirty="0">
                <a:solidFill>
                  <a:schemeClr val="tx1"/>
                </a:solidFill>
              </a:rPr>
              <a:t>www.kit.edu</a:t>
            </a: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9662" y="6525687"/>
            <a:ext cx="48088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de-DE" sz="1100" noProof="0" dirty="0"/>
              <a:t>KIT – Die Forschungsuniversität in der Helmholtz-Gemeinschaft</a:t>
            </a:r>
            <a:endParaRPr lang="en-US" sz="1100" noProof="0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0486A875-9103-4865-A4A2-F6DFEEEA2E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01" y="479852"/>
            <a:ext cx="2177903" cy="1002890"/>
          </a:xfrm>
          <a:prstGeom prst="rect">
            <a:avLst/>
          </a:prstGeom>
        </p:spPr>
      </p:pic>
      <p:sp>
        <p:nvSpPr>
          <p:cNvPr id="16" name="Textplatzhalt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87258" y="1927266"/>
            <a:ext cx="11366076" cy="38003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3400" b="1"/>
            </a:lvl1pPr>
            <a:lvl2pPr marL="473979" indent="0">
              <a:buFont typeface="Arial" panose="020B0604020202020204" pitchFamily="34" charset="0"/>
              <a:buNone/>
              <a:defRPr sz="3466" b="1"/>
            </a:lvl2pPr>
            <a:lvl3pPr marL="956422" indent="0">
              <a:buFont typeface="Arial" panose="020B0604020202020204" pitchFamily="34" charset="0"/>
              <a:buNone/>
              <a:defRPr sz="3466" b="1"/>
            </a:lvl3pPr>
            <a:lvl4pPr marL="1430402" indent="0">
              <a:buFont typeface="Arial" panose="020B0604020202020204" pitchFamily="34" charset="0"/>
              <a:buNone/>
              <a:defRPr sz="3466" b="1"/>
            </a:lvl4pPr>
            <a:lvl5pPr marL="1912845" indent="0">
              <a:buFont typeface="Arial" panose="020B0604020202020204" pitchFamily="34" charset="0"/>
              <a:buNone/>
              <a:defRPr sz="3466" b="1"/>
            </a:lvl5pPr>
          </a:lstStyle>
          <a:p>
            <a:pPr lvl="0"/>
            <a:r>
              <a:rPr lang="de-DE" dirty="0"/>
              <a:t>Folientitel: Arial 34pt </a:t>
            </a:r>
            <a:r>
              <a:rPr lang="de-DE" dirty="0" err="1"/>
              <a:t>bold</a:t>
            </a:r>
            <a:endParaRPr lang="de-DE" dirty="0"/>
          </a:p>
        </p:txBody>
      </p:sp>
      <p:sp>
        <p:nvSpPr>
          <p:cNvPr id="25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07567" y="2639093"/>
            <a:ext cx="11354233" cy="6796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399" b="1" i="0" baseline="0"/>
            </a:lvl1pPr>
            <a:lvl2pPr marL="473979" indent="0">
              <a:buFont typeface="Arial" panose="020B0604020202020204" pitchFamily="34" charset="0"/>
              <a:buNone/>
              <a:defRPr sz="2399" b="1" i="0"/>
            </a:lvl2pPr>
            <a:lvl3pPr marL="956422" indent="0">
              <a:buFont typeface="Arial" panose="020B0604020202020204" pitchFamily="34" charset="0"/>
              <a:buNone/>
              <a:defRPr sz="2399" b="1" i="0"/>
            </a:lvl3pPr>
            <a:lvl4pPr marL="1430402" indent="0">
              <a:buFont typeface="Arial" panose="020B0604020202020204" pitchFamily="34" charset="0"/>
              <a:buNone/>
              <a:defRPr sz="2399" b="1" i="0"/>
            </a:lvl4pPr>
            <a:lvl5pPr marL="1912845" indent="0">
              <a:buFont typeface="Arial" panose="020B0604020202020204" pitchFamily="34" charset="0"/>
              <a:buNone/>
              <a:defRPr sz="2399" b="1" i="0"/>
            </a:lvl5pPr>
          </a:lstStyle>
          <a:p>
            <a:pPr lvl="0"/>
            <a:r>
              <a:rPr lang="de-DE" dirty="0"/>
              <a:t>Unterzeile: Arial 24pt </a:t>
            </a:r>
            <a:r>
              <a:rPr lang="de-DE" dirty="0" err="1"/>
              <a:t>bold</a:t>
            </a:r>
            <a:br>
              <a:rPr lang="de-DE" dirty="0"/>
            </a:br>
            <a:r>
              <a:rPr lang="de-DE" dirty="0"/>
              <a:t>(Auch zweizeilig möglich)</a:t>
            </a:r>
          </a:p>
        </p:txBody>
      </p:sp>
    </p:spTree>
    <p:extLst>
      <p:ext uri="{BB962C8B-B14F-4D97-AF65-F5344CB8AC3E}">
        <p14:creationId xmlns:p14="http://schemas.microsoft.com/office/powerpoint/2010/main" val="81375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Bildwelt-KIT-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3">
            <a:extLst>
              <a:ext uri="{FF2B5EF4-FFF2-40B4-BE49-F238E27FC236}">
                <a16:creationId xmlns:a16="http://schemas.microsoft.com/office/drawing/2014/main" id="{6C6A0023-0015-9240-95BC-F4252EAD05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79" b="31679"/>
          <a:stretch/>
        </p:blipFill>
        <p:spPr>
          <a:xfrm>
            <a:off x="156308" y="3618000"/>
            <a:ext cx="11904459" cy="2707437"/>
          </a:xfrm>
          <a:prstGeom prst="round2DiagRect">
            <a:avLst>
              <a:gd name="adj1" fmla="val 0"/>
              <a:gd name="adj2" fmla="val 8317"/>
            </a:avLst>
          </a:prstGeom>
        </p:spPr>
      </p:pic>
      <p:sp>
        <p:nvSpPr>
          <p:cNvPr id="13" name="Text Box 14">
            <a:extLst>
              <a:ext uri="{FF2B5EF4-FFF2-40B4-BE49-F238E27FC236}">
                <a16:creationId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7834" y="6432821"/>
            <a:ext cx="2302933" cy="3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2133" b="1" dirty="0">
                <a:solidFill>
                  <a:schemeClr val="tx1"/>
                </a:solidFill>
              </a:rPr>
              <a:t>www.kit.edu</a:t>
            </a: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9662" y="6525687"/>
            <a:ext cx="48088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de-DE" sz="1100" noProof="0" dirty="0"/>
              <a:t>KIT – Die Forschungsuniversität in der Helmholtz-Gemeinschaft</a:t>
            </a:r>
            <a:endParaRPr lang="en-US" sz="1100" noProof="0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0486A875-9103-4865-A4A2-F6DFEEEA2E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01" y="479852"/>
            <a:ext cx="2177903" cy="1002890"/>
          </a:xfrm>
          <a:prstGeom prst="rect">
            <a:avLst/>
          </a:prstGeom>
        </p:spPr>
      </p:pic>
      <p:sp>
        <p:nvSpPr>
          <p:cNvPr id="16" name="Textplatzhalt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87258" y="1927266"/>
            <a:ext cx="11366076" cy="38003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400" b="1"/>
            </a:lvl1pPr>
            <a:lvl2pPr marL="473979" indent="0">
              <a:buFont typeface="Arial" panose="020B0604020202020204" pitchFamily="34" charset="0"/>
              <a:buNone/>
              <a:defRPr sz="3466" b="1"/>
            </a:lvl2pPr>
            <a:lvl3pPr marL="956422" indent="0">
              <a:buFont typeface="Arial" panose="020B0604020202020204" pitchFamily="34" charset="0"/>
              <a:buNone/>
              <a:defRPr sz="3466" b="1"/>
            </a:lvl3pPr>
            <a:lvl4pPr marL="1430402" indent="0">
              <a:buFont typeface="Arial" panose="020B0604020202020204" pitchFamily="34" charset="0"/>
              <a:buNone/>
              <a:defRPr sz="3466" b="1"/>
            </a:lvl4pPr>
            <a:lvl5pPr marL="1912845" indent="0">
              <a:buFont typeface="Arial" panose="020B0604020202020204" pitchFamily="34" charset="0"/>
              <a:buNone/>
              <a:defRPr sz="3466" b="1"/>
            </a:lvl5pPr>
          </a:lstStyle>
          <a:p>
            <a:pPr lvl="0"/>
            <a:r>
              <a:rPr lang="de-DE" dirty="0"/>
              <a:t>Folientitel: Arial 34pt </a:t>
            </a:r>
            <a:r>
              <a:rPr lang="de-DE" dirty="0" err="1"/>
              <a:t>bold</a:t>
            </a:r>
            <a:endParaRPr lang="de-DE" dirty="0"/>
          </a:p>
        </p:txBody>
      </p:sp>
      <p:sp>
        <p:nvSpPr>
          <p:cNvPr id="25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07567" y="2639093"/>
            <a:ext cx="11354233" cy="6796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399" b="1" i="0" baseline="0"/>
            </a:lvl1pPr>
            <a:lvl2pPr marL="473979" indent="0">
              <a:buFont typeface="Arial" panose="020B0604020202020204" pitchFamily="34" charset="0"/>
              <a:buNone/>
              <a:defRPr sz="2399" b="1" i="0"/>
            </a:lvl2pPr>
            <a:lvl3pPr marL="956422" indent="0">
              <a:buFont typeface="Arial" panose="020B0604020202020204" pitchFamily="34" charset="0"/>
              <a:buNone/>
              <a:defRPr sz="2399" b="1" i="0"/>
            </a:lvl3pPr>
            <a:lvl4pPr marL="1430402" indent="0">
              <a:buFont typeface="Arial" panose="020B0604020202020204" pitchFamily="34" charset="0"/>
              <a:buNone/>
              <a:defRPr sz="2399" b="1" i="0"/>
            </a:lvl4pPr>
            <a:lvl5pPr marL="1912845" indent="0">
              <a:buFont typeface="Arial" panose="020B0604020202020204" pitchFamily="34" charset="0"/>
              <a:buNone/>
              <a:defRPr sz="2399" b="1" i="0"/>
            </a:lvl5pPr>
          </a:lstStyle>
          <a:p>
            <a:pPr lvl="0"/>
            <a:r>
              <a:rPr lang="de-DE" dirty="0"/>
              <a:t>Unterzeile: Arial 24pt </a:t>
            </a:r>
            <a:r>
              <a:rPr lang="de-DE" dirty="0" err="1"/>
              <a:t>bold</a:t>
            </a:r>
            <a:br>
              <a:rPr lang="de-DE" dirty="0"/>
            </a:br>
            <a:r>
              <a:rPr lang="de-DE" dirty="0"/>
              <a:t>(Auch zweizeilig möglich)</a:t>
            </a:r>
          </a:p>
        </p:txBody>
      </p:sp>
    </p:spTree>
    <p:extLst>
      <p:ext uri="{BB962C8B-B14F-4D97-AF65-F5344CB8AC3E}">
        <p14:creationId xmlns:p14="http://schemas.microsoft.com/office/powerpoint/2010/main" val="2218825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Bildwelt-KIT-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3">
            <a:extLst>
              <a:ext uri="{FF2B5EF4-FFF2-40B4-BE49-F238E27FC236}">
                <a16:creationId xmlns:a16="http://schemas.microsoft.com/office/drawing/2014/main" id="{153A9B5E-D5F5-4943-9CE5-6CC8AD9849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1" b="18811"/>
          <a:stretch>
            <a:fillRect/>
          </a:stretch>
        </p:blipFill>
        <p:spPr>
          <a:xfrm>
            <a:off x="154800" y="3618383"/>
            <a:ext cx="11904459" cy="2707437"/>
          </a:xfrm>
          <a:prstGeom prst="round2DiagRect">
            <a:avLst>
              <a:gd name="adj1" fmla="val 0"/>
              <a:gd name="adj2" fmla="val 8317"/>
            </a:avLst>
          </a:prstGeom>
        </p:spPr>
      </p:pic>
      <p:sp>
        <p:nvSpPr>
          <p:cNvPr id="13" name="Text Box 14">
            <a:extLst>
              <a:ext uri="{FF2B5EF4-FFF2-40B4-BE49-F238E27FC236}">
                <a16:creationId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7834" y="6432821"/>
            <a:ext cx="2302933" cy="3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2133" b="1" dirty="0">
                <a:solidFill>
                  <a:schemeClr val="tx1"/>
                </a:solidFill>
              </a:rPr>
              <a:t>www.kit.edu</a:t>
            </a: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9662" y="6525687"/>
            <a:ext cx="48088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de-DE" sz="1100" noProof="0" dirty="0"/>
              <a:t>KIT – Die Forschungsuniversität in der Helmholtz-Gemeinschaft</a:t>
            </a:r>
            <a:endParaRPr lang="en-US" sz="1100" noProof="0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0486A875-9103-4865-A4A2-F6DFEEEA2E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01" y="479852"/>
            <a:ext cx="2177903" cy="1002890"/>
          </a:xfrm>
          <a:prstGeom prst="rect">
            <a:avLst/>
          </a:prstGeom>
        </p:spPr>
      </p:pic>
      <p:sp>
        <p:nvSpPr>
          <p:cNvPr id="16" name="Textplatzhalt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87258" y="1927266"/>
            <a:ext cx="11366076" cy="38003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3400" b="1"/>
            </a:lvl1pPr>
            <a:lvl2pPr marL="473979" indent="0">
              <a:buFont typeface="Arial" panose="020B0604020202020204" pitchFamily="34" charset="0"/>
              <a:buNone/>
              <a:defRPr sz="3466" b="1"/>
            </a:lvl2pPr>
            <a:lvl3pPr marL="956422" indent="0">
              <a:buFont typeface="Arial" panose="020B0604020202020204" pitchFamily="34" charset="0"/>
              <a:buNone/>
              <a:defRPr sz="3466" b="1"/>
            </a:lvl3pPr>
            <a:lvl4pPr marL="1430402" indent="0">
              <a:buFont typeface="Arial" panose="020B0604020202020204" pitchFamily="34" charset="0"/>
              <a:buNone/>
              <a:defRPr sz="3466" b="1"/>
            </a:lvl4pPr>
            <a:lvl5pPr marL="1912845" indent="0">
              <a:buFont typeface="Arial" panose="020B0604020202020204" pitchFamily="34" charset="0"/>
              <a:buNone/>
              <a:defRPr sz="3466" b="1"/>
            </a:lvl5pPr>
          </a:lstStyle>
          <a:p>
            <a:pPr lvl="0"/>
            <a:r>
              <a:rPr lang="de-DE" dirty="0"/>
              <a:t>Folientitel: Arial 34pt </a:t>
            </a:r>
            <a:r>
              <a:rPr lang="de-DE" dirty="0" err="1"/>
              <a:t>bold</a:t>
            </a:r>
            <a:endParaRPr lang="de-DE" dirty="0"/>
          </a:p>
        </p:txBody>
      </p:sp>
      <p:sp>
        <p:nvSpPr>
          <p:cNvPr id="25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07567" y="2639093"/>
            <a:ext cx="11354233" cy="6796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399" b="1" i="0" baseline="0"/>
            </a:lvl1pPr>
            <a:lvl2pPr marL="473979" indent="0">
              <a:buFont typeface="Arial" panose="020B0604020202020204" pitchFamily="34" charset="0"/>
              <a:buNone/>
              <a:defRPr sz="2399" b="1" i="0"/>
            </a:lvl2pPr>
            <a:lvl3pPr marL="956422" indent="0">
              <a:buFont typeface="Arial" panose="020B0604020202020204" pitchFamily="34" charset="0"/>
              <a:buNone/>
              <a:defRPr sz="2399" b="1" i="0"/>
            </a:lvl3pPr>
            <a:lvl4pPr marL="1430402" indent="0">
              <a:buFont typeface="Arial" panose="020B0604020202020204" pitchFamily="34" charset="0"/>
              <a:buNone/>
              <a:defRPr sz="2399" b="1" i="0"/>
            </a:lvl4pPr>
            <a:lvl5pPr marL="1912845" indent="0">
              <a:buFont typeface="Arial" panose="020B0604020202020204" pitchFamily="34" charset="0"/>
              <a:buNone/>
              <a:defRPr sz="2399" b="1" i="0"/>
            </a:lvl5pPr>
          </a:lstStyle>
          <a:p>
            <a:pPr lvl="0"/>
            <a:r>
              <a:rPr lang="de-DE" dirty="0"/>
              <a:t>Unterzeile: Arial 24pt </a:t>
            </a:r>
            <a:r>
              <a:rPr lang="de-DE" dirty="0" err="1"/>
              <a:t>bold</a:t>
            </a:r>
            <a:br>
              <a:rPr lang="de-DE" dirty="0"/>
            </a:br>
            <a:r>
              <a:rPr lang="de-DE" dirty="0"/>
              <a:t>(Auch zweizeilig möglich)</a:t>
            </a:r>
          </a:p>
        </p:txBody>
      </p:sp>
    </p:spTree>
    <p:extLst>
      <p:ext uri="{BB962C8B-B14F-4D97-AF65-F5344CB8AC3E}">
        <p14:creationId xmlns:p14="http://schemas.microsoft.com/office/powerpoint/2010/main" val="22152682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83512"/>
            <a:ext cx="11125200" cy="448647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sz="2100"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28.04.2025</a:t>
            </a:fld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696EC4-B4CF-4701-AD06-A8439D6D8E12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40BE303-A4F2-4BCB-AF82-DC9DDFB7C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4424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583512"/>
            <a:ext cx="5486399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179C-E631-47AA-B9CB-ABFD8F596650}" type="datetime1">
              <a:rPr lang="de-DE" smtClean="0"/>
              <a:t>28.04.2025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0853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07759" y="1584471"/>
            <a:ext cx="5467775" cy="4611218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de-DE" dirty="0"/>
              <a:t>Fügen Sie auf der Masterfolie ein frei wählbares Bild ein.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179C-E631-47AA-B9CB-ABFD8F596650}" type="datetime1">
              <a:rPr lang="de-DE" smtClean="0"/>
              <a:t>28.04.2025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9157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2582458"/>
            <a:ext cx="5464176" cy="360720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424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4424" y="2582458"/>
            <a:ext cx="5464176" cy="360720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1DB6-D53F-456D-8864-56CE29C6E6BA}" type="datetime1">
              <a:rPr lang="de-DE" smtClean="0"/>
              <a:t>28.04.2025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2363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07759" y="2590003"/>
            <a:ext cx="5467775" cy="3605685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de-DE" dirty="0"/>
              <a:t>Fügen Sie auf der Masterfolie ein frei wählbares Bild ein.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2582458"/>
            <a:ext cx="5464176" cy="360720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424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1DB6-D53F-456D-8864-56CE29C6E6BA}" type="datetime1">
              <a:rPr lang="de-DE" smtClean="0"/>
              <a:t>28.04.2025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4628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28.04.2025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9001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28.04.2025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80"/>
            <a:ext cx="12192000" cy="4404693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de-DE" dirty="0"/>
              <a:t>Fügen Sie ein frei wählbares Bild ein.</a:t>
            </a:r>
          </a:p>
        </p:txBody>
      </p:sp>
    </p:spTree>
    <p:extLst>
      <p:ext uri="{BB962C8B-B14F-4D97-AF65-F5344CB8AC3E}">
        <p14:creationId xmlns:p14="http://schemas.microsoft.com/office/powerpoint/2010/main" val="39907497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6">
            <a:extLst>
              <a:ext uri="{FF2B5EF4-FFF2-40B4-BE49-F238E27FC236}">
                <a16:creationId xmlns:a16="http://schemas.microsoft.com/office/drawing/2014/main" id="{157FB1C4-03A2-5742-A484-BFCC04AE1E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7" b="21796"/>
          <a:stretch/>
        </p:blipFill>
        <p:spPr>
          <a:xfrm>
            <a:off x="-1" y="1770680"/>
            <a:ext cx="12191999" cy="44046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28.04.2025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4291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28.04.2025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2" name="Rechteck 1"/>
          <p:cNvSpPr/>
          <p:nvPr userDrawn="1"/>
        </p:nvSpPr>
        <p:spPr>
          <a:xfrm>
            <a:off x="0" y="6201408"/>
            <a:ext cx="12192000" cy="24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199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79"/>
            <a:ext cx="12192000" cy="4558317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de-DE" dirty="0"/>
              <a:t>Fügen Sie ein frei wählbares Bild ein.</a:t>
            </a:r>
          </a:p>
        </p:txBody>
      </p:sp>
    </p:spTree>
    <p:extLst>
      <p:ext uri="{BB962C8B-B14F-4D97-AF65-F5344CB8AC3E}">
        <p14:creationId xmlns:p14="http://schemas.microsoft.com/office/powerpoint/2010/main" val="9598104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28.04.2025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80"/>
            <a:ext cx="12192000" cy="4404693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de-DE" dirty="0"/>
              <a:t>Fügen Sie ein frei wählbares Bild ein.</a:t>
            </a:r>
          </a:p>
        </p:txBody>
      </p:sp>
      <p:pic>
        <p:nvPicPr>
          <p:cNvPr id="10" name="Bildplatzhalter 6">
            <a:extLst>
              <a:ext uri="{FF2B5EF4-FFF2-40B4-BE49-F238E27FC236}">
                <a16:creationId xmlns:a16="http://schemas.microsoft.com/office/drawing/2014/main" id="{08EE61D7-51FA-8445-A65A-B10C193BEE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7" b="19757"/>
          <a:stretch/>
        </p:blipFill>
        <p:spPr>
          <a:xfrm>
            <a:off x="-1" y="1770680"/>
            <a:ext cx="12191999" cy="455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522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83512"/>
            <a:ext cx="11125200" cy="448647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sz="2100"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28.04.2025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696EC4-B4CF-4701-AD06-A8439D6D8E12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40BE303-A4F2-4BCB-AF82-DC9DDFB7C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3952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F2463-8150-4DAA-877D-A146C8C8C60A}" type="datetime1">
              <a:rPr lang="de-DE" smtClean="0"/>
              <a:t>28.04.2025</a:t>
            </a:fld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99257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8853" y="1583511"/>
            <a:ext cx="6509747" cy="4277541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 marL="1435016" indent="0">
              <a:buNone/>
              <a:defRPr sz="15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33402" y="1583512"/>
            <a:ext cx="4238625" cy="4277541"/>
          </a:xfrm>
        </p:spPr>
        <p:txBody>
          <a:bodyPr>
            <a:normAutofit/>
          </a:bodyPr>
          <a:lstStyle>
            <a:lvl1pPr marL="0" indent="0">
              <a:buNone/>
              <a:defRPr sz="2600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4683-D191-47F3-8302-BB2B36B1C86A}" type="datetime1">
              <a:rPr lang="de-DE" smtClean="0"/>
              <a:t>28.04.2025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F47D9EC-E3C8-4173-84B3-DB5A91069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7237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58554" y="624691"/>
            <a:ext cx="7295047" cy="41492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7" indent="0">
              <a:buNone/>
              <a:defRPr sz="2399"/>
            </a:lvl3pPr>
            <a:lvl4pPr marL="1371519" indent="0">
              <a:buNone/>
              <a:defRPr sz="1999"/>
            </a:lvl4pPr>
            <a:lvl5pPr marL="1828693" indent="0">
              <a:buNone/>
              <a:defRPr sz="1999"/>
            </a:lvl5pPr>
            <a:lvl6pPr marL="2285866" indent="0">
              <a:buNone/>
              <a:defRPr sz="1999"/>
            </a:lvl6pPr>
            <a:lvl7pPr marL="2743040" indent="0">
              <a:buNone/>
              <a:defRPr sz="1999"/>
            </a:lvl7pPr>
            <a:lvl8pPr marL="3200213" indent="0">
              <a:buNone/>
              <a:defRPr sz="1999"/>
            </a:lvl8pPr>
            <a:lvl9pPr marL="3657387" indent="0">
              <a:buNone/>
              <a:defRPr sz="1999"/>
            </a:lvl9pPr>
          </a:lstStyle>
          <a:p>
            <a:r>
              <a:rPr lang="de-DE" dirty="0"/>
              <a:t>Bild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9BE91-4B1C-4025-AE57-60317864A3F3}" type="datetime1">
              <a:rPr lang="de-DE" smtClean="0"/>
              <a:t>28.04.2025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74D6481-F98B-45EE-B6D0-BF8C42A11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8553" y="4836496"/>
            <a:ext cx="7291569" cy="56677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1999"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5119134-5DDA-43C1-B0D4-2BD9056B0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62030" y="5463729"/>
            <a:ext cx="7291569" cy="76958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42248036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1423972"/>
            <a:ext cx="11125200" cy="468210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5D93-083F-4B89-951E-D5F35A1BBEC8}" type="datetime1">
              <a:rPr lang="de-DE" smtClean="0"/>
              <a:t>28.04.2025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0AF9471-6F4B-417A-9B82-1D3AC42AE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7791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27183" y="365124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5920" y="365124"/>
            <a:ext cx="8300763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E158-F33A-4782-AFB5-03A3FD6F0AB2}" type="datetime1">
              <a:rPr lang="de-DE" smtClean="0"/>
              <a:t>28.04.2025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46495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56308" y="3618384"/>
            <a:ext cx="11904459" cy="2707437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de-DE" dirty="0"/>
              <a:t>Fügen Sie auf der Masterfolie ein frei wählbares Bild ein.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7834" y="6432821"/>
            <a:ext cx="2302933" cy="3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2133" b="1" dirty="0">
                <a:solidFill>
                  <a:schemeClr val="tx1"/>
                </a:solidFill>
              </a:rPr>
              <a:t>www.kit.edu</a:t>
            </a: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9662" y="6525687"/>
            <a:ext cx="48088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de-DE" sz="1100" noProof="0" dirty="0"/>
              <a:t>KIT – Die Forschungsuniversität in der Helmholtz-Gemeinschaft</a:t>
            </a:r>
            <a:endParaRPr lang="en-US" sz="1100" noProof="0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0486A875-9103-4865-A4A2-F6DFEEEA2E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01" y="479852"/>
            <a:ext cx="2177903" cy="1002890"/>
          </a:xfrm>
          <a:prstGeom prst="rect">
            <a:avLst/>
          </a:prstGeom>
        </p:spPr>
      </p:pic>
      <p:sp>
        <p:nvSpPr>
          <p:cNvPr id="16" name="Textplatzhalt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87258" y="1927266"/>
            <a:ext cx="11366076" cy="38003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400" b="1"/>
            </a:lvl1pPr>
            <a:lvl2pPr marL="473979" indent="0">
              <a:buFont typeface="Arial" panose="020B0604020202020204" pitchFamily="34" charset="0"/>
              <a:buNone/>
              <a:defRPr sz="3466" b="1"/>
            </a:lvl2pPr>
            <a:lvl3pPr marL="956422" indent="0">
              <a:buFont typeface="Arial" panose="020B0604020202020204" pitchFamily="34" charset="0"/>
              <a:buNone/>
              <a:defRPr sz="3466" b="1"/>
            </a:lvl3pPr>
            <a:lvl4pPr marL="1430402" indent="0">
              <a:buFont typeface="Arial" panose="020B0604020202020204" pitchFamily="34" charset="0"/>
              <a:buNone/>
              <a:defRPr sz="3466" b="1"/>
            </a:lvl4pPr>
            <a:lvl5pPr marL="1912845" indent="0">
              <a:buFont typeface="Arial" panose="020B0604020202020204" pitchFamily="34" charset="0"/>
              <a:buNone/>
              <a:defRPr sz="3466" b="1"/>
            </a:lvl5pPr>
          </a:lstStyle>
          <a:p>
            <a:pPr lvl="0"/>
            <a:r>
              <a:rPr lang="de-DE" dirty="0"/>
              <a:t>Folientitel: Arial 34pt </a:t>
            </a:r>
            <a:r>
              <a:rPr lang="de-DE" dirty="0" err="1"/>
              <a:t>bold</a:t>
            </a:r>
            <a:endParaRPr lang="de-DE" dirty="0"/>
          </a:p>
        </p:txBody>
      </p:sp>
      <p:sp>
        <p:nvSpPr>
          <p:cNvPr id="25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07567" y="2639093"/>
            <a:ext cx="11354233" cy="6796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399" b="1" i="0" baseline="0"/>
            </a:lvl1pPr>
            <a:lvl2pPr marL="473979" indent="0">
              <a:buFont typeface="Arial" panose="020B0604020202020204" pitchFamily="34" charset="0"/>
              <a:buNone/>
              <a:defRPr sz="2399" b="1" i="0"/>
            </a:lvl2pPr>
            <a:lvl3pPr marL="956422" indent="0">
              <a:buFont typeface="Arial" panose="020B0604020202020204" pitchFamily="34" charset="0"/>
              <a:buNone/>
              <a:defRPr sz="2399" b="1" i="0"/>
            </a:lvl3pPr>
            <a:lvl4pPr marL="1430402" indent="0">
              <a:buFont typeface="Arial" panose="020B0604020202020204" pitchFamily="34" charset="0"/>
              <a:buNone/>
              <a:defRPr sz="2399" b="1" i="0"/>
            </a:lvl4pPr>
            <a:lvl5pPr marL="1912845" indent="0">
              <a:buFont typeface="Arial" panose="020B0604020202020204" pitchFamily="34" charset="0"/>
              <a:buNone/>
              <a:defRPr sz="2399" b="1" i="0"/>
            </a:lvl5pPr>
          </a:lstStyle>
          <a:p>
            <a:pPr lvl="0"/>
            <a:r>
              <a:rPr lang="de-DE" dirty="0"/>
              <a:t>Unterzeile: Arial 24pt </a:t>
            </a:r>
            <a:r>
              <a:rPr lang="de-DE" dirty="0" err="1"/>
              <a:t>bold</a:t>
            </a:r>
            <a:br>
              <a:rPr lang="de-DE" dirty="0"/>
            </a:br>
            <a:r>
              <a:rPr lang="de-DE" dirty="0"/>
              <a:t>(Auch zweizeilig möglich)</a:t>
            </a:r>
          </a:p>
        </p:txBody>
      </p:sp>
    </p:spTree>
    <p:extLst>
      <p:ext uri="{BB962C8B-B14F-4D97-AF65-F5344CB8AC3E}">
        <p14:creationId xmlns:p14="http://schemas.microsoft.com/office/powerpoint/2010/main" val="21059996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Bildwelt-KIT-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3">
            <a:extLst>
              <a:ext uri="{FF2B5EF4-FFF2-40B4-BE49-F238E27FC236}">
                <a16:creationId xmlns:a16="http://schemas.microsoft.com/office/drawing/2014/main" id="{BC4D3CAE-ED4B-354B-A4F6-66C0D8B782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16" b="31616"/>
          <a:stretch/>
        </p:blipFill>
        <p:spPr>
          <a:xfrm>
            <a:off x="156308" y="3618000"/>
            <a:ext cx="11904459" cy="2707437"/>
          </a:xfrm>
          <a:prstGeom prst="round2DiagRect">
            <a:avLst>
              <a:gd name="adj1" fmla="val 0"/>
              <a:gd name="adj2" fmla="val 8317"/>
            </a:avLst>
          </a:prstGeom>
        </p:spPr>
      </p:pic>
      <p:sp>
        <p:nvSpPr>
          <p:cNvPr id="13" name="Text Box 14">
            <a:extLst>
              <a:ext uri="{FF2B5EF4-FFF2-40B4-BE49-F238E27FC236}">
                <a16:creationId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7834" y="6432821"/>
            <a:ext cx="2302933" cy="3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2133" b="1" dirty="0">
                <a:solidFill>
                  <a:schemeClr val="tx1"/>
                </a:solidFill>
              </a:rPr>
              <a:t>www.kit.edu</a:t>
            </a: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9662" y="6525687"/>
            <a:ext cx="48088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de-DE" sz="1100" noProof="0" dirty="0"/>
              <a:t>KIT – Die Forschungsuniversität in der Helmholtz-Gemeinschaft</a:t>
            </a:r>
            <a:endParaRPr lang="en-US" sz="1100" noProof="0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0486A875-9103-4865-A4A2-F6DFEEEA2E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01" y="479852"/>
            <a:ext cx="2177903" cy="1002890"/>
          </a:xfrm>
          <a:prstGeom prst="rect">
            <a:avLst/>
          </a:prstGeom>
        </p:spPr>
      </p:pic>
      <p:sp>
        <p:nvSpPr>
          <p:cNvPr id="16" name="Textplatzhalt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87258" y="1927266"/>
            <a:ext cx="11366076" cy="38003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400" b="1"/>
            </a:lvl1pPr>
            <a:lvl2pPr marL="473979" indent="0">
              <a:buFont typeface="Arial" panose="020B0604020202020204" pitchFamily="34" charset="0"/>
              <a:buNone/>
              <a:defRPr sz="3466" b="1"/>
            </a:lvl2pPr>
            <a:lvl3pPr marL="956422" indent="0">
              <a:buFont typeface="Arial" panose="020B0604020202020204" pitchFamily="34" charset="0"/>
              <a:buNone/>
              <a:defRPr sz="3466" b="1"/>
            </a:lvl3pPr>
            <a:lvl4pPr marL="1430402" indent="0">
              <a:buFont typeface="Arial" panose="020B0604020202020204" pitchFamily="34" charset="0"/>
              <a:buNone/>
              <a:defRPr sz="3466" b="1"/>
            </a:lvl4pPr>
            <a:lvl5pPr marL="1912845" indent="0">
              <a:buFont typeface="Arial" panose="020B0604020202020204" pitchFamily="34" charset="0"/>
              <a:buNone/>
              <a:defRPr sz="3466" b="1"/>
            </a:lvl5pPr>
          </a:lstStyle>
          <a:p>
            <a:pPr lvl="0"/>
            <a:r>
              <a:rPr lang="de-DE" dirty="0"/>
              <a:t>Folientitel: Arial 34pt </a:t>
            </a:r>
            <a:r>
              <a:rPr lang="de-DE" dirty="0" err="1"/>
              <a:t>bold</a:t>
            </a:r>
            <a:endParaRPr lang="de-DE" dirty="0"/>
          </a:p>
        </p:txBody>
      </p:sp>
      <p:sp>
        <p:nvSpPr>
          <p:cNvPr id="25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07567" y="2639093"/>
            <a:ext cx="11354233" cy="6796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399" b="1" i="0" baseline="0"/>
            </a:lvl1pPr>
            <a:lvl2pPr marL="473979" indent="0">
              <a:buFont typeface="Arial" panose="020B0604020202020204" pitchFamily="34" charset="0"/>
              <a:buNone/>
              <a:defRPr sz="2399" b="1" i="0"/>
            </a:lvl2pPr>
            <a:lvl3pPr marL="956422" indent="0">
              <a:buFont typeface="Arial" panose="020B0604020202020204" pitchFamily="34" charset="0"/>
              <a:buNone/>
              <a:defRPr sz="2399" b="1" i="0"/>
            </a:lvl3pPr>
            <a:lvl4pPr marL="1430402" indent="0">
              <a:buFont typeface="Arial" panose="020B0604020202020204" pitchFamily="34" charset="0"/>
              <a:buNone/>
              <a:defRPr sz="2399" b="1" i="0"/>
            </a:lvl4pPr>
            <a:lvl5pPr marL="1912845" indent="0">
              <a:buFont typeface="Arial" panose="020B0604020202020204" pitchFamily="34" charset="0"/>
              <a:buNone/>
              <a:defRPr sz="2399" b="1" i="0"/>
            </a:lvl5pPr>
          </a:lstStyle>
          <a:p>
            <a:pPr lvl="0"/>
            <a:r>
              <a:rPr lang="de-DE" dirty="0"/>
              <a:t>Unterzeile: Arial 24pt </a:t>
            </a:r>
            <a:r>
              <a:rPr lang="de-DE" dirty="0" err="1"/>
              <a:t>bold</a:t>
            </a:r>
            <a:br>
              <a:rPr lang="de-DE" dirty="0"/>
            </a:br>
            <a:r>
              <a:rPr lang="de-DE" dirty="0"/>
              <a:t>(Auch zweizeilig möglich)</a:t>
            </a:r>
          </a:p>
        </p:txBody>
      </p:sp>
    </p:spTree>
    <p:extLst>
      <p:ext uri="{BB962C8B-B14F-4D97-AF65-F5344CB8AC3E}">
        <p14:creationId xmlns:p14="http://schemas.microsoft.com/office/powerpoint/2010/main" val="15192132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83512"/>
            <a:ext cx="11125200" cy="448647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sz="2100"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28.04.2025</a:t>
            </a:fld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696EC4-B4CF-4701-AD06-A8439D6D8E12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40BE303-A4F2-4BCB-AF82-DC9DDFB7C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1738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583512"/>
            <a:ext cx="5486399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179C-E631-47AA-B9CB-ABFD8F596650}" type="datetime1">
              <a:rPr lang="de-DE" smtClean="0"/>
              <a:t>28.04.2025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9771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07759" y="1584471"/>
            <a:ext cx="5467775" cy="4611218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de-DE" dirty="0"/>
              <a:t>Fügen Sie auf der Masterfolie ein frei wählbares Bild ein.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179C-E631-47AA-B9CB-ABFD8F596650}" type="datetime1">
              <a:rPr lang="de-DE" smtClean="0"/>
              <a:t>28.04.2025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509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583512"/>
            <a:ext cx="5486399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179C-E631-47AA-B9CB-ABFD8F596650}" type="datetime1">
              <a:rPr lang="de-DE" smtClean="0"/>
              <a:t>28.04.2025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3860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2582458"/>
            <a:ext cx="5464176" cy="360720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424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4424" y="2582458"/>
            <a:ext cx="5464176" cy="360720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1DB6-D53F-456D-8864-56CE29C6E6BA}" type="datetime1">
              <a:rPr lang="de-DE" smtClean="0"/>
              <a:t>28.04.2025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3193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07759" y="2590003"/>
            <a:ext cx="5467775" cy="3605685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de-DE" dirty="0"/>
              <a:t>Fügen Sie auf der Masterfolie ein frei wählbares Bild ein.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2582458"/>
            <a:ext cx="5464176" cy="360720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424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1DB6-D53F-456D-8864-56CE29C6E6BA}" type="datetime1">
              <a:rPr lang="de-DE" smtClean="0"/>
              <a:t>28.04.2025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7958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28.04.2025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7427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28.04.2025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80"/>
            <a:ext cx="12192000" cy="4404693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de-DE" dirty="0"/>
              <a:t>Fügen Sie ein frei wählbares Bild ein.</a:t>
            </a:r>
          </a:p>
        </p:txBody>
      </p:sp>
    </p:spTree>
    <p:extLst>
      <p:ext uri="{BB962C8B-B14F-4D97-AF65-F5344CB8AC3E}">
        <p14:creationId xmlns:p14="http://schemas.microsoft.com/office/powerpoint/2010/main" val="3312286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6">
            <a:extLst>
              <a:ext uri="{FF2B5EF4-FFF2-40B4-BE49-F238E27FC236}">
                <a16:creationId xmlns:a16="http://schemas.microsoft.com/office/drawing/2014/main" id="{8973510D-7EB2-DE48-B751-648EBCCCF1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0" r="1557" b="20197"/>
          <a:stretch/>
        </p:blipFill>
        <p:spPr>
          <a:xfrm>
            <a:off x="-1" y="1770680"/>
            <a:ext cx="12191999" cy="44046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28.04.2025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0659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28.04.2025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2" name="Rechteck 1"/>
          <p:cNvSpPr/>
          <p:nvPr userDrawn="1"/>
        </p:nvSpPr>
        <p:spPr>
          <a:xfrm>
            <a:off x="0" y="6201408"/>
            <a:ext cx="12192000" cy="24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199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79"/>
            <a:ext cx="12192000" cy="4558317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de-DE" dirty="0"/>
              <a:t>Fügen Sie ein frei wählbares Bild ein.</a:t>
            </a:r>
          </a:p>
        </p:txBody>
      </p:sp>
    </p:spTree>
    <p:extLst>
      <p:ext uri="{BB962C8B-B14F-4D97-AF65-F5344CB8AC3E}">
        <p14:creationId xmlns:p14="http://schemas.microsoft.com/office/powerpoint/2010/main" val="28125659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28.04.2025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80"/>
            <a:ext cx="12192000" cy="4404693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de-DE" dirty="0"/>
              <a:t>Fügen Sie ein frei wählbares Bild ein.</a:t>
            </a:r>
          </a:p>
        </p:txBody>
      </p:sp>
      <p:pic>
        <p:nvPicPr>
          <p:cNvPr id="10" name="Bildplatzhalter 6">
            <a:extLst>
              <a:ext uri="{FF2B5EF4-FFF2-40B4-BE49-F238E27FC236}">
                <a16:creationId xmlns:a16="http://schemas.microsoft.com/office/drawing/2014/main" id="{08EE61D7-51FA-8445-A65A-B10C193BEE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0" r="1557" b="18261"/>
          <a:stretch/>
        </p:blipFill>
        <p:spPr>
          <a:xfrm>
            <a:off x="-1" y="1770680"/>
            <a:ext cx="12191999" cy="455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7639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F2463-8150-4DAA-877D-A146C8C8C60A}" type="datetime1">
              <a:rPr lang="de-DE" smtClean="0"/>
              <a:t>28.04.2025</a:t>
            </a:fld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36820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8853" y="1583511"/>
            <a:ext cx="6509747" cy="4277541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 marL="1435016" indent="0">
              <a:buNone/>
              <a:defRPr sz="15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33402" y="1583512"/>
            <a:ext cx="4238625" cy="4277541"/>
          </a:xfrm>
        </p:spPr>
        <p:txBody>
          <a:bodyPr>
            <a:normAutofit/>
          </a:bodyPr>
          <a:lstStyle>
            <a:lvl1pPr marL="0" indent="0">
              <a:buNone/>
              <a:defRPr sz="2600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4683-D191-47F3-8302-BB2B36B1C86A}" type="datetime1">
              <a:rPr lang="de-DE" smtClean="0"/>
              <a:t>28.04.2025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F47D9EC-E3C8-4173-84B3-DB5A91069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1544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58554" y="624691"/>
            <a:ext cx="7295047" cy="41492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7" indent="0">
              <a:buNone/>
              <a:defRPr sz="2399"/>
            </a:lvl3pPr>
            <a:lvl4pPr marL="1371519" indent="0">
              <a:buNone/>
              <a:defRPr sz="1999"/>
            </a:lvl4pPr>
            <a:lvl5pPr marL="1828693" indent="0">
              <a:buNone/>
              <a:defRPr sz="1999"/>
            </a:lvl5pPr>
            <a:lvl6pPr marL="2285866" indent="0">
              <a:buNone/>
              <a:defRPr sz="1999"/>
            </a:lvl6pPr>
            <a:lvl7pPr marL="2743040" indent="0">
              <a:buNone/>
              <a:defRPr sz="1999"/>
            </a:lvl7pPr>
            <a:lvl8pPr marL="3200213" indent="0">
              <a:buNone/>
              <a:defRPr sz="1999"/>
            </a:lvl8pPr>
            <a:lvl9pPr marL="3657387" indent="0">
              <a:buNone/>
              <a:defRPr sz="1999"/>
            </a:lvl9pPr>
          </a:lstStyle>
          <a:p>
            <a:r>
              <a:rPr lang="de-DE" dirty="0"/>
              <a:t>Bild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9BE91-4B1C-4025-AE57-60317864A3F3}" type="datetime1">
              <a:rPr lang="de-DE" smtClean="0"/>
              <a:t>28.04.2025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74D6481-F98B-45EE-B6D0-BF8C42A11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8553" y="4836496"/>
            <a:ext cx="7291569" cy="56677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1999"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5119134-5DDA-43C1-B0D4-2BD9056B0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62030" y="5463729"/>
            <a:ext cx="7291569" cy="76958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466383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07759" y="1584471"/>
            <a:ext cx="5467775" cy="4611218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de-DE" dirty="0"/>
              <a:t>Fügen Sie auf der Masterfolie ein frei wählbares Bild ein.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179C-E631-47AA-B9CB-ABFD8F596650}" type="datetime1">
              <a:rPr lang="de-DE" smtClean="0"/>
              <a:t>28.04.2025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1139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1423972"/>
            <a:ext cx="11125200" cy="468210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5D93-083F-4B89-951E-D5F35A1BBEC8}" type="datetime1">
              <a:rPr lang="de-DE" smtClean="0"/>
              <a:t>28.04.2025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0AF9471-6F4B-417A-9B82-1D3AC42AE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3309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27183" y="365124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5920" y="365124"/>
            <a:ext cx="8300763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E158-F33A-4782-AFB5-03A3FD6F0AB2}" type="datetime1">
              <a:rPr lang="de-DE" smtClean="0"/>
              <a:t>28.04.2025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9732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2582458"/>
            <a:ext cx="5464176" cy="360720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424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4424" y="2582458"/>
            <a:ext cx="5464176" cy="360720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1DB6-D53F-456D-8864-56CE29C6E6BA}" type="datetime1">
              <a:rPr lang="de-DE" smtClean="0"/>
              <a:t>28.04.2025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445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07759" y="2590003"/>
            <a:ext cx="5467775" cy="3605685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de-DE" dirty="0"/>
              <a:t>Fügen Sie auf der Masterfolie ein frei wählbares Bild ein.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2582458"/>
            <a:ext cx="5464176" cy="360720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424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1DB6-D53F-456D-8864-56CE29C6E6BA}" type="datetime1">
              <a:rPr lang="de-DE" smtClean="0"/>
              <a:t>28.04.2025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471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28.04.2025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164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28.04.2025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80"/>
            <a:ext cx="12192000" cy="4404693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de-DE" dirty="0"/>
              <a:t>Fügen Sie ein frei wählbares Bild ein.</a:t>
            </a:r>
          </a:p>
        </p:txBody>
      </p:sp>
    </p:spTree>
    <p:extLst>
      <p:ext uri="{BB962C8B-B14F-4D97-AF65-F5344CB8AC3E}">
        <p14:creationId xmlns:p14="http://schemas.microsoft.com/office/powerpoint/2010/main" val="969953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8001" y="1582633"/>
            <a:ext cx="11135999" cy="45234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altLang="de-DE" dirty="0"/>
              <a:t>Karlsruher Institut für Technologie (KIT)</a:t>
            </a:r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de-DE" sz="1200" smtClean="0"/>
            </a:lvl1pPr>
          </a:lstStyle>
          <a:p>
            <a:fld id="{6245B8D5-6333-46B0-B66F-CB871999619A}" type="datetime1">
              <a:rPr lang="de-DE" smtClean="0"/>
              <a:pPr/>
              <a:t>28.04.2025</a:t>
            </a:fld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61696EC4-B4CF-4701-AD06-A8439D6D8E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4D87B36-D57F-487F-9086-156B2F77E750}"/>
              </a:ext>
            </a:extLst>
          </p:cNvPr>
          <p:cNvSpPr txBox="1">
            <a:spLocks/>
          </p:cNvSpPr>
          <p:nvPr/>
        </p:nvSpPr>
        <p:spPr>
          <a:xfrm>
            <a:off x="2267108" y="6329811"/>
            <a:ext cx="4908393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/>
              <a:t>Zdravko Marinov – CV:HCI Practical Course SS25</a:t>
            </a:r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AE6A56DB-B5EE-4225-952A-4A1FEE4F4716}"/>
              </a:ext>
            </a:extLst>
          </p:cNvPr>
          <p:cNvSpPr txBox="1">
            <a:spLocks/>
          </p:cNvSpPr>
          <p:nvPr userDrawn="1"/>
        </p:nvSpPr>
        <p:spPr>
          <a:xfrm>
            <a:off x="7340601" y="6319881"/>
            <a:ext cx="4326737" cy="53811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de-DE" sz="1200" dirty="0"/>
              <a:t>Institute of Anthropomatics, CV:HCI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B978990-F548-4DBF-8142-A24718BD92B6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612" y="441464"/>
            <a:ext cx="1448387" cy="666959"/>
          </a:xfrm>
          <a:prstGeom prst="rect">
            <a:avLst/>
          </a:prstGeom>
        </p:spPr>
      </p:pic>
      <p:cxnSp>
        <p:nvCxnSpPr>
          <p:cNvPr id="12" name="Gerade Verbindung 11"/>
          <p:cNvCxnSpPr/>
          <p:nvPr userDrawn="1"/>
        </p:nvCxnSpPr>
        <p:spPr>
          <a:xfrm>
            <a:off x="143930" y="6319881"/>
            <a:ext cx="11904143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340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90" r:id="rId2"/>
    <p:sldLayoutId id="2147483675" r:id="rId3"/>
    <p:sldLayoutId id="2147483677" r:id="rId4"/>
    <p:sldLayoutId id="2147483687" r:id="rId5"/>
    <p:sldLayoutId id="2147483678" r:id="rId6"/>
    <p:sldLayoutId id="2147483686" r:id="rId7"/>
    <p:sldLayoutId id="2147483679" r:id="rId8"/>
    <p:sldLayoutId id="2147483688" r:id="rId9"/>
    <p:sldLayoutId id="2147483730" r:id="rId10"/>
    <p:sldLayoutId id="2147483689" r:id="rId11"/>
    <p:sldLayoutId id="2147483693" r:id="rId12"/>
    <p:sldLayoutId id="2147483680" r:id="rId13"/>
    <p:sldLayoutId id="2147483681" r:id="rId14"/>
    <p:sldLayoutId id="2147483682" r:id="rId15"/>
    <p:sldLayoutId id="2147483683" r:id="rId16"/>
    <p:sldLayoutId id="2147483684" r:id="rId17"/>
  </p:sldLayoutIdLst>
  <p:hf hdr="0" ftr="0"/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lang="en-US" sz="3199" b="1" kern="1200" dirty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71448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27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982606" indent="-265098" algn="l" defTabSz="898472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535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700114" indent="-26509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15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02" userDrawn="1">
          <p15:clr>
            <a:srgbClr val="F26B43"/>
          </p15:clr>
        </p15:guide>
        <p15:guide id="3" orient="horz" pos="618" userDrawn="1">
          <p15:clr>
            <a:srgbClr val="F26B43"/>
          </p15:clr>
        </p15:guide>
        <p15:guide id="4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8001" y="1582633"/>
            <a:ext cx="11135999" cy="45234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altLang="de-DE" dirty="0"/>
              <a:t>Karlsruher Institut für Technologie (KIT)</a:t>
            </a:r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de-DE" sz="1200" smtClean="0"/>
            </a:lvl1pPr>
          </a:lstStyle>
          <a:p>
            <a:fld id="{6245B8D5-6333-46B0-B66F-CB871999619A}" type="datetime1">
              <a:rPr lang="de-DE" smtClean="0"/>
              <a:pPr/>
              <a:t>28.04.2025</a:t>
            </a:fld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61696EC4-B4CF-4701-AD06-A8439D6D8E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4D87B36-D57F-487F-9086-156B2F77E750}"/>
              </a:ext>
            </a:extLst>
          </p:cNvPr>
          <p:cNvSpPr txBox="1">
            <a:spLocks/>
          </p:cNvSpPr>
          <p:nvPr/>
        </p:nvSpPr>
        <p:spPr>
          <a:xfrm>
            <a:off x="2267108" y="6329811"/>
            <a:ext cx="4908393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/>
              <a:t>Prof. Max Mustermann - Präsentationstitel</a:t>
            </a:r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AE6A56DB-B5EE-4225-952A-4A1FEE4F4716}"/>
              </a:ext>
            </a:extLst>
          </p:cNvPr>
          <p:cNvSpPr txBox="1">
            <a:spLocks/>
          </p:cNvSpPr>
          <p:nvPr userDrawn="1"/>
        </p:nvSpPr>
        <p:spPr>
          <a:xfrm>
            <a:off x="7340601" y="6319881"/>
            <a:ext cx="4326737" cy="53811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de-DE" sz="1200" dirty="0" err="1"/>
              <a:t>Bereich</a:t>
            </a:r>
            <a:r>
              <a:rPr lang="en-US" altLang="de-DE" sz="1200" dirty="0"/>
              <a:t>, </a:t>
            </a:r>
            <a:r>
              <a:rPr lang="en-US" altLang="de-DE" sz="1200" dirty="0" err="1"/>
              <a:t>Institut</a:t>
            </a:r>
            <a:r>
              <a:rPr lang="en-US" altLang="de-DE" sz="1200" dirty="0"/>
              <a:t>, DE/</a:t>
            </a:r>
            <a:r>
              <a:rPr lang="en-US" altLang="de-DE" sz="1200" dirty="0" err="1"/>
              <a:t>Stabsstelle</a:t>
            </a:r>
            <a:endParaRPr lang="en-US" altLang="de-DE" sz="1200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B978990-F548-4DBF-8142-A24718BD92B6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612" y="441464"/>
            <a:ext cx="1448387" cy="666959"/>
          </a:xfrm>
          <a:prstGeom prst="rect">
            <a:avLst/>
          </a:prstGeom>
        </p:spPr>
      </p:pic>
      <p:cxnSp>
        <p:nvCxnSpPr>
          <p:cNvPr id="12" name="Gerade Verbindung 11"/>
          <p:cNvCxnSpPr/>
          <p:nvPr userDrawn="1"/>
        </p:nvCxnSpPr>
        <p:spPr>
          <a:xfrm>
            <a:off x="143930" y="6319881"/>
            <a:ext cx="11904143" cy="993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7886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31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</p:sldLayoutIdLst>
  <p:hf hdr="0" ftr="0"/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lang="en-US" sz="3199" b="1" kern="1200" dirty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71448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27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982606" indent="-265098" algn="l" defTabSz="898472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535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700114" indent="-26509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15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02" userDrawn="1">
          <p15:clr>
            <a:srgbClr val="F26B43"/>
          </p15:clr>
        </p15:guide>
        <p15:guide id="3" orient="horz" pos="618" userDrawn="1">
          <p15:clr>
            <a:srgbClr val="F26B43"/>
          </p15:clr>
        </p15:guide>
        <p15:guide id="4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8001" y="1582633"/>
            <a:ext cx="11135999" cy="45234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altLang="de-DE" dirty="0"/>
              <a:t>Karlsruher Institut für Technologie (KIT)</a:t>
            </a:r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de-DE" sz="1200" smtClean="0"/>
            </a:lvl1pPr>
          </a:lstStyle>
          <a:p>
            <a:fld id="{6245B8D5-6333-46B0-B66F-CB871999619A}" type="datetime1">
              <a:rPr lang="de-DE" smtClean="0"/>
              <a:pPr/>
              <a:t>28.04.2025</a:t>
            </a:fld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61696EC4-B4CF-4701-AD06-A8439D6D8E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4D87B36-D57F-487F-9086-156B2F77E750}"/>
              </a:ext>
            </a:extLst>
          </p:cNvPr>
          <p:cNvSpPr txBox="1">
            <a:spLocks/>
          </p:cNvSpPr>
          <p:nvPr/>
        </p:nvSpPr>
        <p:spPr>
          <a:xfrm>
            <a:off x="2267108" y="6329811"/>
            <a:ext cx="4908393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/>
              <a:t>Prof. Max Mustermann - Präsentationstitel</a:t>
            </a:r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AE6A56DB-B5EE-4225-952A-4A1FEE4F4716}"/>
              </a:ext>
            </a:extLst>
          </p:cNvPr>
          <p:cNvSpPr txBox="1">
            <a:spLocks/>
          </p:cNvSpPr>
          <p:nvPr userDrawn="1"/>
        </p:nvSpPr>
        <p:spPr>
          <a:xfrm>
            <a:off x="7340601" y="6319881"/>
            <a:ext cx="4326737" cy="53811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de-DE" sz="1200" dirty="0" err="1"/>
              <a:t>Bereich</a:t>
            </a:r>
            <a:r>
              <a:rPr lang="en-US" altLang="de-DE" sz="1200" dirty="0"/>
              <a:t>, </a:t>
            </a:r>
            <a:r>
              <a:rPr lang="en-US" altLang="de-DE" sz="1200" dirty="0" err="1"/>
              <a:t>Institut</a:t>
            </a:r>
            <a:r>
              <a:rPr lang="en-US" altLang="de-DE" sz="1200" dirty="0"/>
              <a:t>, DE/</a:t>
            </a:r>
            <a:r>
              <a:rPr lang="en-US" altLang="de-DE" sz="1200" dirty="0" err="1"/>
              <a:t>Stabsstelle</a:t>
            </a:r>
            <a:endParaRPr lang="en-US" altLang="de-DE" sz="1200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B978990-F548-4DBF-8142-A24718BD92B6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612" y="441464"/>
            <a:ext cx="1448387" cy="666959"/>
          </a:xfrm>
          <a:prstGeom prst="rect">
            <a:avLst/>
          </a:prstGeom>
        </p:spPr>
      </p:pic>
      <p:cxnSp>
        <p:nvCxnSpPr>
          <p:cNvPr id="12" name="Gerade Verbindung 11"/>
          <p:cNvCxnSpPr/>
          <p:nvPr userDrawn="1"/>
        </p:nvCxnSpPr>
        <p:spPr>
          <a:xfrm>
            <a:off x="143930" y="6319881"/>
            <a:ext cx="11904143" cy="993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2211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32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</p:sldLayoutIdLst>
  <p:hf hdr="0" ftr="0"/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lang="en-US" sz="3199" b="1" kern="1200" dirty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71448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27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982606" indent="-265098" algn="l" defTabSz="898472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535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700114" indent="-26509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15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02" userDrawn="1">
          <p15:clr>
            <a:srgbClr val="F26B43"/>
          </p15:clr>
        </p15:guide>
        <p15:guide id="3" orient="horz" pos="618" userDrawn="1">
          <p15:clr>
            <a:srgbClr val="F26B43"/>
          </p15:clr>
        </p15:guide>
        <p15:guide id="4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ruiping.liu@kit.edu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chapter/10.1007/978-3-030-32040-9_42" TargetMode="External"/><Relationship Id="rId2" Type="http://schemas.openxmlformats.org/officeDocument/2006/relationships/hyperlink" Target="https://jayl.in/papers/CHI2023_DIY_AT.pdf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hyperlink" Target="https://www.mdpi.com/2076-3417/13/3/1925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yufan.chen@kit.edu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hyperlink" Target="mailto:omar.moured@kit.edu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pdf/2303.17580" TargetMode="External"/><Relationship Id="rId13" Type="http://schemas.openxmlformats.org/officeDocument/2006/relationships/image" Target="../media/image10.png"/><Relationship Id="rId3" Type="http://schemas.openxmlformats.org/officeDocument/2006/relationships/hyperlink" Target="https://github.com/aiming-lab/MDocAgent" TargetMode="External"/><Relationship Id="rId7" Type="http://schemas.openxmlformats.org/officeDocument/2006/relationships/hyperlink" Target="https://arxiv.org/pdf/2005.11401" TargetMode="External"/><Relationship Id="rId12" Type="http://schemas.openxmlformats.org/officeDocument/2006/relationships/hyperlink" Target="https://github.com/OpenAdaptAI/OpenAdapt" TargetMode="External"/><Relationship Id="rId2" Type="http://schemas.openxmlformats.org/officeDocument/2006/relationships/hyperlink" Target="https://arxiv.org/pdf/2503.13964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github.com/microsoft/OmniParser/tree/master?tab=readme-ov-file" TargetMode="External"/><Relationship Id="rId11" Type="http://schemas.openxmlformats.org/officeDocument/2006/relationships/hyperlink" Target="https://github.com/langchain-ai/langchain" TargetMode="External"/><Relationship Id="rId5" Type="http://schemas.openxmlformats.org/officeDocument/2006/relationships/hyperlink" Target="https://arxiv.org/pdf/2408.00203" TargetMode="External"/><Relationship Id="rId10" Type="http://schemas.openxmlformats.org/officeDocument/2006/relationships/hyperlink" Target="https://github.com/Significant-Gravitas/AutoGPT" TargetMode="External"/><Relationship Id="rId4" Type="http://schemas.openxmlformats.org/officeDocument/2006/relationships/hyperlink" Target="https://arxiv.org/pdf/2210.03629" TargetMode="External"/><Relationship Id="rId9" Type="http://schemas.openxmlformats.org/officeDocument/2006/relationships/hyperlink" Target="https://github.com/microsoft/JARVIS" TargetMode="External"/><Relationship Id="rId1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alexander.jaus@kit.edu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hyperlink" Target="https://autopet-iv.grand-challenge.org/" TargetMode="Externa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junwei.zheng@kit.edu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networkx.org/documentation/stable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smnx.readthedocs.io/en/stable/" TargetMode="External"/><Relationship Id="rId5" Type="http://schemas.openxmlformats.org/officeDocument/2006/relationships/hyperlink" Target="https://facebookresearch.github.io/projectaria_tools/docs/intro" TargetMode="External"/><Relationship Id="rId4" Type="http://schemas.openxmlformats.org/officeDocument/2006/relationships/hyperlink" Target="https://github.com/XuJiacong/PIDNet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omar.moured@kit.edu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hyperlink" Target="mailto:ruiping.liu@kit.edu" TargetMode="External"/><Relationship Id="rId4" Type="http://schemas.openxmlformats.org/officeDocument/2006/relationships/hyperlink" Target="mailto:yufan.chen@kit.edu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l.acm.org/doi/pdf/10.1145/3544548.3581415" TargetMode="External"/><Relationship Id="rId5" Type="http://schemas.openxmlformats.org/officeDocument/2006/relationships/hyperlink" Target="https://dl.acm.org/doi/pdf/10.1145/3290605.3300530" TargetMode="External"/><Relationship Id="rId4" Type="http://schemas.openxmlformats.org/officeDocument/2006/relationships/hyperlink" Target="https://dl.acm.org/doi/abs/10.1145/3172944.3173005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jiaming.zhang@kit.edu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letsenvision.com/app" TargetMode="External"/><Relationship Id="rId5" Type="http://schemas.openxmlformats.org/officeDocument/2006/relationships/hyperlink" Target="https://www.bemyeyes.com/" TargetMode="External"/><Relationship Id="rId4" Type="http://schemas.openxmlformats.org/officeDocument/2006/relationships/hyperlink" Target="https://www.seeingai.com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mailto:zdravko.marinov@kit.edu" TargetMode="Externa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git.scc.kit.edu/)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F73E445-F503-02EC-D4C1-01CC2224E8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1" y="1927266"/>
            <a:ext cx="12192001" cy="624946"/>
          </a:xfrm>
        </p:spPr>
        <p:txBody>
          <a:bodyPr/>
          <a:lstStyle/>
          <a:p>
            <a:r>
              <a:rPr lang="en-GB" sz="2800" dirty="0"/>
              <a:t>     Practical Course: Computer Vision for Human-Computer Interaction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487258" y="2613879"/>
            <a:ext cx="11354233" cy="679663"/>
          </a:xfrm>
        </p:spPr>
        <p:txBody>
          <a:bodyPr>
            <a:normAutofit fontScale="70000" lnSpcReduction="20000"/>
          </a:bodyPr>
          <a:lstStyle/>
          <a:p>
            <a:r>
              <a:rPr lang="de-DE" dirty="0"/>
              <a:t>SS 2025</a:t>
            </a:r>
          </a:p>
          <a:p>
            <a:r>
              <a:rPr lang="de-DE" dirty="0"/>
              <a:t>M.Sc. Zdravko Marinov</a:t>
            </a:r>
          </a:p>
          <a:p>
            <a:r>
              <a:rPr lang="de-DE" dirty="0"/>
              <a:t>Institute for Anthropomatics and Robotics, Karlsruhe Institute of Technology (KIT)</a:t>
            </a:r>
          </a:p>
        </p:txBody>
      </p:sp>
      <p:pic>
        <p:nvPicPr>
          <p:cNvPr id="1026" name="Picture 2" descr="cv:hci - CVHCI">
            <a:extLst>
              <a:ext uri="{FF2B5EF4-FFF2-40B4-BE49-F238E27FC236}">
                <a16:creationId xmlns:a16="http://schemas.microsoft.com/office/drawing/2014/main" id="{59B0D4AA-9C4C-0AEE-0B32-94547F92C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645" y="345771"/>
            <a:ext cx="2838175" cy="1089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7962934-E9CF-0B12-67F4-E954C40912FF}"/>
              </a:ext>
            </a:extLst>
          </p:cNvPr>
          <p:cNvSpPr/>
          <p:nvPr/>
        </p:nvSpPr>
        <p:spPr>
          <a:xfrm>
            <a:off x="-1" y="3355209"/>
            <a:ext cx="12192001" cy="31846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2B1345-3E2F-374C-5355-29C6A75E5C7A}"/>
              </a:ext>
            </a:extLst>
          </p:cNvPr>
          <p:cNvSpPr/>
          <p:nvPr/>
        </p:nvSpPr>
        <p:spPr>
          <a:xfrm>
            <a:off x="9329" y="6412278"/>
            <a:ext cx="12192001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A white shirt with coffee stains on it&#10;&#10;AI-generated content may be incorrect.">
            <a:extLst>
              <a:ext uri="{FF2B5EF4-FFF2-40B4-BE49-F238E27FC236}">
                <a16:creationId xmlns:a16="http://schemas.microsoft.com/office/drawing/2014/main" id="{65BEF64F-0986-9A03-53AD-40869D707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" y="3673676"/>
            <a:ext cx="2524320" cy="2759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39F16C-135B-30C6-46AA-63D9EB445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0600" y="3650240"/>
            <a:ext cx="3594538" cy="2782532"/>
          </a:xfrm>
          <a:prstGeom prst="rect">
            <a:avLst/>
          </a:prstGeom>
        </p:spPr>
      </p:pic>
      <p:pic>
        <p:nvPicPr>
          <p:cNvPr id="7" name="Picture 6" descr="A diagram of a pair of glasses&#10;&#10;AI-generated content may be incorrect.">
            <a:extLst>
              <a:ext uri="{FF2B5EF4-FFF2-40B4-BE49-F238E27FC236}">
                <a16:creationId xmlns:a16="http://schemas.microsoft.com/office/drawing/2014/main" id="{154E1208-15CF-BB19-3B94-3F8C4FC560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5139" y="3650240"/>
            <a:ext cx="6327532" cy="269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44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53B475C-2420-A8C5-EA9F-5B9345B0E4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sz="2000" dirty="0"/>
              <a:t>Final presentation of each group (1/3 grading)</a:t>
            </a:r>
          </a:p>
          <a:p>
            <a:pPr lvl="1"/>
            <a:r>
              <a:rPr lang="en-GB" sz="2000" dirty="0"/>
              <a:t>15 minute talk per group</a:t>
            </a:r>
          </a:p>
          <a:p>
            <a:pPr lvl="1"/>
            <a:r>
              <a:rPr lang="en-GB" sz="2000" dirty="0"/>
              <a:t>The presentation should be about:</a:t>
            </a:r>
          </a:p>
          <a:p>
            <a:pPr lvl="2"/>
            <a:r>
              <a:rPr lang="en-GB" sz="1800" dirty="0"/>
              <a:t>Goals and usefulness of your topic</a:t>
            </a:r>
          </a:p>
          <a:p>
            <a:pPr lvl="2"/>
            <a:r>
              <a:rPr lang="en-GB" sz="1800" dirty="0"/>
              <a:t>Your proposed approach</a:t>
            </a:r>
          </a:p>
          <a:p>
            <a:pPr lvl="2"/>
            <a:r>
              <a:rPr lang="en-GB" sz="1800" dirty="0"/>
              <a:t>Results</a:t>
            </a:r>
          </a:p>
          <a:p>
            <a:pPr marL="717508" lvl="2" indent="0">
              <a:buNone/>
            </a:pPr>
            <a:endParaRPr lang="en-GB" sz="1800" dirty="0"/>
          </a:p>
          <a:p>
            <a:r>
              <a:rPr lang="en-GB" sz="2000" dirty="0"/>
              <a:t>Written report describing the topic/approach/results (1/3 grading)</a:t>
            </a:r>
          </a:p>
          <a:p>
            <a:pPr lvl="1"/>
            <a:r>
              <a:rPr lang="en-GB" sz="2000" dirty="0"/>
              <a:t>4-pages in standard paper format</a:t>
            </a:r>
          </a:p>
          <a:p>
            <a:pPr lvl="2"/>
            <a:r>
              <a:rPr lang="en-GB" sz="1800" dirty="0"/>
              <a:t>Abstract/Introduction/Method/Results/Conclusion</a:t>
            </a:r>
          </a:p>
          <a:p>
            <a:pPr lvl="2"/>
            <a:r>
              <a:rPr lang="en-GB" sz="1800" dirty="0"/>
              <a:t>References do not count in the 4-pages!</a:t>
            </a:r>
          </a:p>
          <a:p>
            <a:pPr lvl="2"/>
            <a:r>
              <a:rPr lang="en-GB" sz="1701" dirty="0"/>
              <a:t>Written in a conference template</a:t>
            </a:r>
            <a:endParaRPr lang="en-GB" sz="1501" dirty="0"/>
          </a:p>
          <a:p>
            <a:pPr marL="717508" lvl="2" indent="0">
              <a:buNone/>
            </a:pPr>
            <a:endParaRPr lang="en-GB" sz="1800" dirty="0"/>
          </a:p>
          <a:p>
            <a:r>
              <a:rPr lang="en-GB" sz="2201" dirty="0"/>
              <a:t>Working implementations of your algorithms (1/3 grading) </a:t>
            </a:r>
          </a:p>
          <a:p>
            <a:pPr lvl="1"/>
            <a:r>
              <a:rPr lang="en-GB" sz="2000" dirty="0"/>
              <a:t>A Readme-file describing how the code can be used to reproduce the results</a:t>
            </a:r>
          </a:p>
          <a:p>
            <a:pPr lvl="2"/>
            <a:r>
              <a:rPr lang="en-GB" sz="1800" dirty="0"/>
              <a:t>If the team agrees </a:t>
            </a:r>
            <a:r>
              <a:rPr lang="en-GB" sz="1800" dirty="0">
                <a:sym typeface="Wingdings" panose="05000000000000000000" pitchFamily="2" charset="2"/>
              </a:rPr>
              <a:t> make code publicly available to the community</a:t>
            </a:r>
            <a:endParaRPr lang="en-GB" sz="1800" dirty="0"/>
          </a:p>
          <a:p>
            <a:pPr lvl="2"/>
            <a:endParaRPr lang="en-GB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CBDA9-3A83-6BA1-DE39-3A2546553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10</a:t>
            </a:fld>
            <a:endParaRPr lang="en-US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23000D3-66C3-1406-E95D-A52E912B0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At the end of the Practical Course…</a:t>
            </a:r>
          </a:p>
        </p:txBody>
      </p:sp>
      <p:pic>
        <p:nvPicPr>
          <p:cNvPr id="6" name="Picture 2" descr="cv:hci - CVHCI">
            <a:extLst>
              <a:ext uri="{FF2B5EF4-FFF2-40B4-BE49-F238E27FC236}">
                <a16:creationId xmlns:a16="http://schemas.microsoft.com/office/drawing/2014/main" id="{D634DE1C-C898-D92A-E821-461EA1F62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371" y="458542"/>
            <a:ext cx="1716106" cy="6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DBC487A3-3CA9-3BF1-1476-4C3D8BE4D7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</p:spPr>
        <p:txBody>
          <a:bodyPr/>
          <a:lstStyle/>
          <a:p>
            <a:r>
              <a:rPr lang="en-US" dirty="0"/>
              <a:t>28.04.2025</a:t>
            </a:r>
          </a:p>
        </p:txBody>
      </p:sp>
    </p:spTree>
    <p:extLst>
      <p:ext uri="{BB962C8B-B14F-4D97-AF65-F5344CB8AC3E}">
        <p14:creationId xmlns:p14="http://schemas.microsoft.com/office/powerpoint/2010/main" val="26835531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0D9EAF6-D539-9294-A9A2-F017FB9C12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1800" b="1" dirty="0"/>
              <a:t>A: </a:t>
            </a:r>
            <a:r>
              <a:rPr lang="en-GB" sz="1800" dirty="0" err="1"/>
              <a:t>CleanSight</a:t>
            </a:r>
            <a:r>
              <a:rPr lang="en-GB" sz="1800" dirty="0"/>
              <a:t>: Building an iOS Stain‑Detection Assistant for People Who Are Blind</a:t>
            </a:r>
          </a:p>
          <a:p>
            <a:r>
              <a:rPr lang="en-GB" sz="1800" b="1" dirty="0"/>
              <a:t>B: </a:t>
            </a:r>
            <a:r>
              <a:rPr lang="en-GB" sz="1800" dirty="0"/>
              <a:t>Agentic AI Tool For Automatic Document Processing</a:t>
            </a:r>
          </a:p>
          <a:p>
            <a:r>
              <a:rPr lang="en-GB" sz="1800" b="1" dirty="0"/>
              <a:t>C:</a:t>
            </a:r>
            <a:r>
              <a:rPr lang="en-GB" sz="1800" dirty="0"/>
              <a:t> Chat with your PET</a:t>
            </a:r>
          </a:p>
          <a:p>
            <a:r>
              <a:rPr lang="en-GB" sz="1800" b="1" dirty="0"/>
              <a:t>D: </a:t>
            </a:r>
            <a:r>
              <a:rPr lang="en-GB" sz="1800" dirty="0"/>
              <a:t>Outdoor Navigation with Meta Aria Smart Glasses for Visually Impaired People</a:t>
            </a:r>
            <a:endParaRPr lang="en-GB" sz="180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en-GB" sz="1800" b="1" dirty="0"/>
              <a:t>E: </a:t>
            </a:r>
            <a:r>
              <a:rPr lang="en-GB" sz="1800" dirty="0"/>
              <a:t>Accessible Tool for Paper Form Filling</a:t>
            </a:r>
          </a:p>
          <a:p>
            <a:r>
              <a:rPr lang="en-GB" sz="1800" b="1" dirty="0"/>
              <a:t>F: </a:t>
            </a:r>
            <a:r>
              <a:rPr lang="en-GB" sz="1800" dirty="0"/>
              <a:t>Exploring Coding Agents to improve Usability of iOS applications for Blind Users </a:t>
            </a:r>
          </a:p>
          <a:p>
            <a:endParaRPr lang="en-GB" sz="1800" dirty="0"/>
          </a:p>
          <a:p>
            <a:endParaRPr lang="en-GB" sz="1800" b="1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pPr marL="0" indent="0">
              <a:buNone/>
            </a:pPr>
            <a:endParaRPr lang="en-GB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10A49-895E-3945-E074-1292A2E78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11</a:t>
            </a:fld>
            <a:endParaRPr lang="en-US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E283F3D-0DA3-0993-0C38-6CD1C5CA5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Topics SS 2025</a:t>
            </a:r>
          </a:p>
        </p:txBody>
      </p:sp>
      <p:pic>
        <p:nvPicPr>
          <p:cNvPr id="6" name="Picture 2" descr="cv:hci - CVHCI">
            <a:extLst>
              <a:ext uri="{FF2B5EF4-FFF2-40B4-BE49-F238E27FC236}">
                <a16:creationId xmlns:a16="http://schemas.microsoft.com/office/drawing/2014/main" id="{04ACE071-F833-F139-CAD0-511207202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371" y="458542"/>
            <a:ext cx="1716106" cy="6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D8011BB9-1D25-C058-C6F9-EB97D827DF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</p:spPr>
        <p:txBody>
          <a:bodyPr/>
          <a:lstStyle/>
          <a:p>
            <a:r>
              <a:rPr lang="en-US" dirty="0"/>
              <a:t>28.04.2025</a:t>
            </a:r>
          </a:p>
        </p:txBody>
      </p:sp>
    </p:spTree>
    <p:extLst>
      <p:ext uri="{BB962C8B-B14F-4D97-AF65-F5344CB8AC3E}">
        <p14:creationId xmlns:p14="http://schemas.microsoft.com/office/powerpoint/2010/main" val="1574579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1DFE6-BEFE-F0E9-7E0B-DCC46CF33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05BF2F-2406-CEAD-F658-A3EF8E1C2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12</a:t>
            </a:fld>
            <a:endParaRPr lang="en-US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DA2D90D-ADD6-8711-6449-CB2568D03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3230" y="2596880"/>
            <a:ext cx="1745493" cy="767748"/>
          </a:xfrm>
        </p:spPr>
        <p:txBody>
          <a:bodyPr>
            <a:normAutofit/>
          </a:bodyPr>
          <a:lstStyle/>
          <a:p>
            <a:r>
              <a:rPr lang="en-GB" dirty="0"/>
              <a:t>TOPIC A</a:t>
            </a:r>
          </a:p>
        </p:txBody>
      </p:sp>
      <p:pic>
        <p:nvPicPr>
          <p:cNvPr id="6" name="Picture 2" descr="cv:hci - CVHCI">
            <a:extLst>
              <a:ext uri="{FF2B5EF4-FFF2-40B4-BE49-F238E27FC236}">
                <a16:creationId xmlns:a16="http://schemas.microsoft.com/office/drawing/2014/main" id="{CCCC8546-75EA-A01B-175C-68CA44372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371" y="458542"/>
            <a:ext cx="1716106" cy="6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99D2420D-15AB-B6ED-823F-4633DD27498B}"/>
              </a:ext>
            </a:extLst>
          </p:cNvPr>
          <p:cNvSpPr txBox="1">
            <a:spLocks/>
          </p:cNvSpPr>
          <p:nvPr/>
        </p:nvSpPr>
        <p:spPr>
          <a:xfrm>
            <a:off x="1988833" y="3188323"/>
            <a:ext cx="7634439" cy="121025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34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199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2000" b="0" dirty="0"/>
              <a:t>Supervisors: </a:t>
            </a:r>
          </a:p>
          <a:p>
            <a:pPr algn="ctr"/>
            <a:r>
              <a:rPr lang="en-GB" sz="2000" b="0" dirty="0"/>
              <a:t>Ruiping Liu (</a:t>
            </a:r>
            <a:r>
              <a:rPr lang="en-GB" sz="2000" b="0" dirty="0" err="1">
                <a:hlinkClick r:id="rId3"/>
              </a:rPr>
              <a:t>ruiping.liu</a:t>
            </a:r>
            <a:r>
              <a:rPr lang="bg-BG" sz="2000" b="0" dirty="0">
                <a:hlinkClick r:id="rId3"/>
              </a:rPr>
              <a:t>@</a:t>
            </a:r>
            <a:r>
              <a:rPr lang="de-DE" sz="2000" b="0" dirty="0">
                <a:hlinkClick r:id="rId3"/>
              </a:rPr>
              <a:t>kit.edu</a:t>
            </a:r>
            <a:r>
              <a:rPr lang="en-GB" sz="2000" b="0" dirty="0"/>
              <a:t>)</a:t>
            </a:r>
          </a:p>
        </p:txBody>
      </p:sp>
      <p:pic>
        <p:nvPicPr>
          <p:cNvPr id="8" name="Picture 2" descr="KIT - ACCESS@KIT - Homepage ACCESS@KIT">
            <a:extLst>
              <a:ext uri="{FF2B5EF4-FFF2-40B4-BE49-F238E27FC236}">
                <a16:creationId xmlns:a16="http://schemas.microsoft.com/office/drawing/2014/main" id="{E149A789-943F-B419-7FB2-A56084E1A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258" y="494331"/>
            <a:ext cx="1831419" cy="62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1991E5B7-ACBC-CEAF-18A9-8CD0B1067C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</p:spPr>
        <p:txBody>
          <a:bodyPr/>
          <a:lstStyle/>
          <a:p>
            <a:r>
              <a:rPr lang="en-US" dirty="0"/>
              <a:t>28.04.2025</a:t>
            </a:r>
          </a:p>
        </p:txBody>
      </p:sp>
    </p:spTree>
    <p:extLst>
      <p:ext uri="{BB962C8B-B14F-4D97-AF65-F5344CB8AC3E}">
        <p14:creationId xmlns:p14="http://schemas.microsoft.com/office/powerpoint/2010/main" val="588674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3A3842-DE6C-3148-8BF7-590CAA04A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578" y="1179555"/>
            <a:ext cx="7110274" cy="4522689"/>
          </a:xfrm>
        </p:spPr>
        <p:txBody>
          <a:bodyPr>
            <a:noAutofit/>
          </a:bodyPr>
          <a:lstStyle/>
          <a:p>
            <a:pPr lvl="1">
              <a:lnSpc>
                <a:spcPct val="100000"/>
              </a:lnSpc>
            </a:pPr>
            <a:r>
              <a:rPr lang="en-GB" sz="1400" dirty="0"/>
              <a:t>Tasks:</a:t>
            </a:r>
          </a:p>
          <a:p>
            <a:pPr lvl="2">
              <a:lnSpc>
                <a:spcPct val="100000"/>
              </a:lnSpc>
            </a:pPr>
            <a:r>
              <a:rPr lang="en-GB" sz="1400" b="1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Collect a diverse set of photos of clean and intentionally stained clothes </a:t>
            </a:r>
          </a:p>
          <a:p>
            <a:pPr lvl="3">
              <a:lnSpc>
                <a:spcPct val="100000"/>
              </a:lnSpc>
            </a:pPr>
            <a:r>
              <a:rPr lang="en-GB" sz="1400" dirty="0"/>
              <a:t>Under different lighting, fabrics, and backgrounds…</a:t>
            </a:r>
          </a:p>
          <a:p>
            <a:pPr lvl="3">
              <a:lnSpc>
                <a:spcPct val="100000"/>
              </a:lnSpc>
            </a:pPr>
            <a:r>
              <a:rPr lang="en-GB" sz="1400" dirty="0"/>
              <a:t>Annotate each image with stain type and location (bounding box)</a:t>
            </a:r>
          </a:p>
          <a:p>
            <a:pPr lvl="2">
              <a:lnSpc>
                <a:spcPct val="100000"/>
              </a:lnSpc>
            </a:pPr>
            <a:r>
              <a:rPr lang="en-GB" sz="1400" b="1" dirty="0"/>
              <a:t>Model training (detection and/or classification)</a:t>
            </a:r>
          </a:p>
          <a:p>
            <a:pPr lvl="3">
              <a:lnSpc>
                <a:spcPct val="100000"/>
              </a:lnSpc>
            </a:pPr>
            <a:r>
              <a:rPr lang="en-GB" sz="1400" dirty="0"/>
              <a:t>Prototype lightweight networks (e.g., YOLO‑Nano for detection or MobileNet‑V3 for classification)</a:t>
            </a:r>
          </a:p>
          <a:p>
            <a:pPr lvl="3">
              <a:lnSpc>
                <a:spcPct val="100000"/>
              </a:lnSpc>
            </a:pPr>
            <a:r>
              <a:rPr lang="en-GB" sz="14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Evaluate with precision/recall and </a:t>
            </a:r>
            <a:r>
              <a:rPr lang="en-GB" sz="1400" dirty="0" err="1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mAP</a:t>
            </a:r>
            <a:r>
              <a:rPr lang="en-GB" sz="14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 to find the best trade</a:t>
            </a:r>
            <a:r>
              <a:rPr lang="en-GB" sz="1400" dirty="0">
                <a:effectLst/>
                <a:ea typeface="DengXian" panose="02010600030101010101" pitchFamily="2" charset="-122"/>
                <a:cs typeface="Cambria Math" panose="02040503050406030204" pitchFamily="18" charset="0"/>
              </a:rPr>
              <a:t>‑</a:t>
            </a:r>
            <a:r>
              <a:rPr lang="en-GB" sz="14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off between accuracy and size</a:t>
            </a:r>
          </a:p>
          <a:p>
            <a:pPr lvl="3">
              <a:lnSpc>
                <a:spcPct val="100000"/>
              </a:lnSpc>
            </a:pPr>
            <a:r>
              <a:rPr lang="en-GB" sz="1400" kern="1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Best model: quantization</a:t>
            </a:r>
            <a:r>
              <a:rPr lang="en-GB" sz="1400" kern="100" dirty="0">
                <a:effectLst/>
                <a:ea typeface="DengXian" panose="02010600030101010101" pitchFamily="2" charset="-122"/>
                <a:cs typeface="Cambria Math" panose="02040503050406030204" pitchFamily="18" charset="0"/>
              </a:rPr>
              <a:t>‑</a:t>
            </a:r>
            <a:r>
              <a:rPr lang="en-GB" sz="1400" kern="1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aware training and pruning so the model stays under roughly</a:t>
            </a:r>
            <a:r>
              <a:rPr lang="en-GB" sz="1400" kern="100" dirty="0">
                <a:effectLst/>
                <a:ea typeface="DengXian" panose="02010600030101010101" pitchFamily="2" charset="-122"/>
                <a:cs typeface="Aptos" panose="020B0004020202020204" pitchFamily="34" charset="0"/>
              </a:rPr>
              <a:t> </a:t>
            </a:r>
            <a:r>
              <a:rPr lang="en-GB" sz="1400" kern="1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15</a:t>
            </a:r>
            <a:r>
              <a:rPr lang="en-GB" sz="1400" kern="100" dirty="0">
                <a:effectLst/>
                <a:ea typeface="DengXian" panose="02010600030101010101" pitchFamily="2" charset="-122"/>
                <a:cs typeface="Aptos" panose="020B0004020202020204" pitchFamily="34" charset="0"/>
              </a:rPr>
              <a:t> </a:t>
            </a:r>
            <a:r>
              <a:rPr lang="en-GB" sz="1400" kern="1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MB and runs efficiently on mobile hardware</a:t>
            </a:r>
          </a:p>
          <a:p>
            <a:pPr lvl="2">
              <a:lnSpc>
                <a:spcPct val="100000"/>
              </a:lnSpc>
            </a:pPr>
            <a:r>
              <a:rPr lang="en-GB" sz="1400" b="1" kern="1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iOS deployment</a:t>
            </a:r>
          </a:p>
          <a:p>
            <a:pPr lvl="3">
              <a:lnSpc>
                <a:spcPct val="100000"/>
              </a:lnSpc>
            </a:pPr>
            <a:r>
              <a:rPr lang="en-GB" sz="14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Convert the compressed model to Core ML, wrap it in Apple’s Vision framework, and build a </a:t>
            </a:r>
            <a:r>
              <a:rPr lang="en-GB" sz="1400" dirty="0" err="1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SwiftUI</a:t>
            </a:r>
            <a:r>
              <a:rPr lang="en-GB" sz="14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 interface that streams the camera feed while returning real</a:t>
            </a:r>
            <a:r>
              <a:rPr lang="en-GB" sz="1400" dirty="0">
                <a:effectLst/>
                <a:ea typeface="DengXian" panose="02010600030101010101" pitchFamily="2" charset="-122"/>
                <a:cs typeface="Cambria Math" panose="02040503050406030204" pitchFamily="18" charset="0"/>
              </a:rPr>
              <a:t>‑</a:t>
            </a:r>
            <a:r>
              <a:rPr lang="en-GB" sz="14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time stain alerts through </a:t>
            </a:r>
            <a:r>
              <a:rPr lang="en-GB" sz="1400" dirty="0" err="1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VoiceOver</a:t>
            </a:r>
            <a:r>
              <a:rPr lang="en-GB" sz="14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 and optional haptics</a:t>
            </a:r>
          </a:p>
          <a:p>
            <a:pPr lvl="3">
              <a:lnSpc>
                <a:spcPct val="100000"/>
              </a:lnSpc>
            </a:pPr>
            <a:r>
              <a:rPr lang="en-GB" sz="14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Profile with Xcode Instruments to keep latency low, add a cloud</a:t>
            </a:r>
            <a:r>
              <a:rPr lang="en-GB" sz="1400" dirty="0">
                <a:effectLst/>
                <a:ea typeface="DengXian" panose="02010600030101010101" pitchFamily="2" charset="-122"/>
                <a:cs typeface="Cambria Math" panose="02040503050406030204" pitchFamily="18" charset="0"/>
              </a:rPr>
              <a:t>‑</a:t>
            </a:r>
            <a:r>
              <a:rPr lang="en-GB" sz="14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inference fallback for older devices, and finish with accessibility</a:t>
            </a:r>
            <a:r>
              <a:rPr lang="en-GB" sz="1400" dirty="0">
                <a:effectLst/>
                <a:ea typeface="DengXian" panose="02010600030101010101" pitchFamily="2" charset="-122"/>
                <a:cs typeface="Cambria Math" panose="02040503050406030204" pitchFamily="18" charset="0"/>
              </a:rPr>
              <a:t>‑</a:t>
            </a:r>
            <a:r>
              <a:rPr lang="en-GB" sz="14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focused beta testing before submitting to the App</a:t>
            </a:r>
            <a:r>
              <a:rPr lang="en-GB" sz="1400" dirty="0">
                <a:effectLst/>
                <a:ea typeface="DengXian" panose="02010600030101010101" pitchFamily="2" charset="-122"/>
                <a:cs typeface="Aptos" panose="020B0004020202020204" pitchFamily="34" charset="0"/>
              </a:rPr>
              <a:t> </a:t>
            </a:r>
            <a:r>
              <a:rPr lang="en-GB" sz="14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Store</a:t>
            </a:r>
            <a:endParaRPr lang="en-GB" sz="1400" kern="100" dirty="0">
              <a:effectLst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lvl="3">
              <a:lnSpc>
                <a:spcPct val="100000"/>
              </a:lnSpc>
            </a:pPr>
            <a:endParaRPr lang="en-GB" sz="1400" b="1" dirty="0"/>
          </a:p>
          <a:p>
            <a:pPr lvl="2">
              <a:lnSpc>
                <a:spcPct val="100000"/>
              </a:lnSpc>
            </a:pPr>
            <a:endParaRPr lang="en-GB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36C30A-A342-C3AA-FED2-585D1F772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13</a:t>
            </a:fld>
            <a:endParaRPr lang="en-US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3FB254A-05A7-79C9-E722-DE06D8D66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065" y="831385"/>
            <a:ext cx="9300619" cy="438719"/>
          </a:xfrm>
        </p:spPr>
        <p:txBody>
          <a:bodyPr>
            <a:noAutofit/>
          </a:bodyPr>
          <a:lstStyle/>
          <a:p>
            <a:r>
              <a:rPr lang="en-GB" sz="2400" dirty="0"/>
              <a:t>Topic A: </a:t>
            </a:r>
            <a:r>
              <a:rPr lang="en-GB" sz="2400" b="0" dirty="0" err="1"/>
              <a:t>CleanSight</a:t>
            </a:r>
            <a:r>
              <a:rPr lang="en-GB" sz="2400" b="0" dirty="0"/>
              <a:t>: Building an iOS Stain‑Detection Assistant for People Who Are Blind</a:t>
            </a:r>
            <a:br>
              <a:rPr lang="en-GB" sz="2400" b="0" dirty="0"/>
            </a:br>
            <a:endParaRPr lang="en-GB" sz="2400" b="0" dirty="0"/>
          </a:p>
        </p:txBody>
      </p:sp>
      <p:pic>
        <p:nvPicPr>
          <p:cNvPr id="13" name="Picture 2" descr="cv:hci - CVHCI">
            <a:extLst>
              <a:ext uri="{FF2B5EF4-FFF2-40B4-BE49-F238E27FC236}">
                <a16:creationId xmlns:a16="http://schemas.microsoft.com/office/drawing/2014/main" id="{658FF232-C7F8-8232-D5CB-EA5A45E63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657" y="1187483"/>
            <a:ext cx="1716106" cy="6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IT - ACCESS@KIT - Homepage ACCESS@KIT">
            <a:extLst>
              <a:ext uri="{FF2B5EF4-FFF2-40B4-BE49-F238E27FC236}">
                <a16:creationId xmlns:a16="http://schemas.microsoft.com/office/drawing/2014/main" id="{28C29507-2FEC-2006-B106-BDAB126A8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657" y="2024871"/>
            <a:ext cx="1831419" cy="62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white shirt with coffee stains on it&#10;&#10;AI-generated content may be incorrect.">
            <a:extLst>
              <a:ext uri="{FF2B5EF4-FFF2-40B4-BE49-F238E27FC236}">
                <a16:creationId xmlns:a16="http://schemas.microsoft.com/office/drawing/2014/main" id="{AA49BA4C-8080-13A7-9B4D-55DBF480C6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838" y="2948484"/>
            <a:ext cx="3381327" cy="3381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DB3B6D24-6601-7CA0-08F0-0A75624910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</p:spPr>
        <p:txBody>
          <a:bodyPr/>
          <a:lstStyle/>
          <a:p>
            <a:r>
              <a:rPr lang="en-US" dirty="0"/>
              <a:t>28.04.2025</a:t>
            </a:r>
          </a:p>
        </p:txBody>
      </p:sp>
    </p:spTree>
    <p:extLst>
      <p:ext uri="{BB962C8B-B14F-4D97-AF65-F5344CB8AC3E}">
        <p14:creationId xmlns:p14="http://schemas.microsoft.com/office/powerpoint/2010/main" val="2406119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D12CF73-B99B-E31D-ADFE-A96302F44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654153"/>
            <a:ext cx="9732997" cy="4486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Resources</a:t>
            </a:r>
          </a:p>
          <a:p>
            <a:pPr marL="0" indent="0">
              <a:buNone/>
            </a:pPr>
            <a:endParaRPr lang="en-US" sz="2000" dirty="0"/>
          </a:p>
          <a:p>
            <a:pPr marL="0" lvl="0" indent="0" fontAlgn="base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000" u="none" strike="noStrike" kern="0" spc="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[1] Hacking, Switching, Combining: Understanding and Supporting DIY Assistive Technology Design by Blind People (CHI 2023) [</a:t>
            </a:r>
            <a:r>
              <a:rPr lang="en-US" sz="2000" u="none" strike="noStrike" kern="0" spc="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  <a:hlinkClick r:id="rId2"/>
              </a:rPr>
              <a:t>pdf</a:t>
            </a:r>
            <a:r>
              <a:rPr lang="en-US" sz="2000" u="none" strike="noStrike" kern="0" spc="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]</a:t>
            </a:r>
            <a:endParaRPr lang="en-GB" sz="2000" kern="0" dirty="0"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lvl="0" indent="0" fontAlgn="base"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2000" kern="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[2] </a:t>
            </a:r>
            <a:r>
              <a:rPr lang="en-US" sz="2000" u="none" strike="noStrike" kern="0" spc="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Extracting Clothing Features for Blind People Using Image Processing and Machine Learning Techniques: First Insights (</a:t>
            </a:r>
            <a:r>
              <a:rPr lang="en-US" sz="2000" u="none" strike="noStrike" kern="0" spc="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VipIMAGE</a:t>
            </a:r>
            <a:r>
              <a:rPr lang="en-US" sz="2000" u="none" strike="noStrike" kern="0" spc="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2019) [</a:t>
            </a:r>
            <a:r>
              <a:rPr lang="en-US" sz="2000" u="none" strike="noStrike" kern="0" spc="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  <a:hlinkClick r:id="rId3"/>
              </a:rPr>
              <a:t>pdf</a:t>
            </a:r>
            <a:r>
              <a:rPr lang="en-US" sz="2000" u="none" strike="noStrike" kern="0" spc="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]</a:t>
            </a:r>
            <a:endParaRPr lang="en-GB" sz="2000" u="none" strike="noStrike" kern="0" spc="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lvl="0" indent="0" fontAlgn="base"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2000" kern="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[3] </a:t>
            </a:r>
            <a:r>
              <a:rPr lang="en-US" sz="2000" u="none" strike="noStrike" kern="0" spc="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Blind People: Clothing Category Classification and Stain Detection Using Transfer Learning (Applied Science 2023) [</a:t>
            </a:r>
            <a:r>
              <a:rPr lang="en-US" sz="2000" u="none" strike="noStrike" kern="0" spc="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  <a:hlinkClick r:id="rId4"/>
              </a:rPr>
              <a:t>pdf</a:t>
            </a:r>
            <a:r>
              <a:rPr lang="en-US" sz="2000" u="none" strike="noStrike" kern="0" spc="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]</a:t>
            </a:r>
            <a:endParaRPr lang="en-GB" sz="2000" u="none" strike="noStrike" kern="0" spc="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AD6456-8934-38DF-E4AE-7126F15D4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14</a:t>
            </a:fld>
            <a:endParaRPr lang="en-US" noProof="0"/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3788C3B5-FB52-F07E-8269-EACE3F0FF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463" y="884966"/>
            <a:ext cx="9300619" cy="438719"/>
          </a:xfrm>
        </p:spPr>
        <p:txBody>
          <a:bodyPr>
            <a:noAutofit/>
          </a:bodyPr>
          <a:lstStyle/>
          <a:p>
            <a:r>
              <a:rPr lang="en-GB" sz="2400" dirty="0"/>
              <a:t>Topic A: </a:t>
            </a:r>
            <a:r>
              <a:rPr lang="en-GB" sz="2400" b="0" dirty="0" err="1"/>
              <a:t>CleanSight</a:t>
            </a:r>
            <a:r>
              <a:rPr lang="en-GB" sz="2400" b="0" dirty="0"/>
              <a:t>: Building an iOS Stain‑Detection Assistant for People Who Are Blind</a:t>
            </a:r>
            <a:br>
              <a:rPr lang="en-GB" sz="2400" b="0" dirty="0"/>
            </a:br>
            <a:endParaRPr lang="en-GB" sz="2400" dirty="0"/>
          </a:p>
        </p:txBody>
      </p:sp>
      <p:pic>
        <p:nvPicPr>
          <p:cNvPr id="5" name="Picture 2" descr="cv:hci - CVHCI">
            <a:extLst>
              <a:ext uri="{FF2B5EF4-FFF2-40B4-BE49-F238E27FC236}">
                <a16:creationId xmlns:a16="http://schemas.microsoft.com/office/drawing/2014/main" id="{946E34FB-B988-6435-D71A-44FD5113C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657" y="1187483"/>
            <a:ext cx="1716106" cy="6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IT - ACCESS@KIT - Homepage ACCESS@KIT">
            <a:extLst>
              <a:ext uri="{FF2B5EF4-FFF2-40B4-BE49-F238E27FC236}">
                <a16:creationId xmlns:a16="http://schemas.microsoft.com/office/drawing/2014/main" id="{59AF5B0F-1998-8EE8-5AE3-526CDEA29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657" y="2024871"/>
            <a:ext cx="1831419" cy="62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D753FD4F-DDAF-F893-B1B6-E141C941C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</p:spPr>
        <p:txBody>
          <a:bodyPr/>
          <a:lstStyle/>
          <a:p>
            <a:r>
              <a:rPr lang="en-US" dirty="0"/>
              <a:t>28.04.2025</a:t>
            </a:r>
          </a:p>
        </p:txBody>
      </p:sp>
    </p:spTree>
    <p:extLst>
      <p:ext uri="{BB962C8B-B14F-4D97-AF65-F5344CB8AC3E}">
        <p14:creationId xmlns:p14="http://schemas.microsoft.com/office/powerpoint/2010/main" val="2666999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3FA61-9930-0E5A-F307-F1E55DFE3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5CDF73-7C7C-7062-D5F2-64E26A8FA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15</a:t>
            </a:fld>
            <a:endParaRPr lang="en-US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AA073F5-6857-40CB-F0C6-A58597B7E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3230" y="2596880"/>
            <a:ext cx="1745493" cy="767748"/>
          </a:xfrm>
        </p:spPr>
        <p:txBody>
          <a:bodyPr>
            <a:normAutofit/>
          </a:bodyPr>
          <a:lstStyle/>
          <a:p>
            <a:r>
              <a:rPr lang="en-GB" dirty="0"/>
              <a:t>TOPIC B</a:t>
            </a:r>
          </a:p>
        </p:txBody>
      </p:sp>
      <p:pic>
        <p:nvPicPr>
          <p:cNvPr id="6" name="Picture 2" descr="cv:hci - CVHCI">
            <a:extLst>
              <a:ext uri="{FF2B5EF4-FFF2-40B4-BE49-F238E27FC236}">
                <a16:creationId xmlns:a16="http://schemas.microsoft.com/office/drawing/2014/main" id="{3DD3F7AC-180C-13F8-4AB9-E45CD2CD0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371" y="458542"/>
            <a:ext cx="1716106" cy="6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0317EA25-0607-1955-D42C-6DC981A9E5A7}"/>
              </a:ext>
            </a:extLst>
          </p:cNvPr>
          <p:cNvSpPr txBox="1">
            <a:spLocks/>
          </p:cNvSpPr>
          <p:nvPr/>
        </p:nvSpPr>
        <p:spPr>
          <a:xfrm>
            <a:off x="1988833" y="3188323"/>
            <a:ext cx="7634439" cy="121025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34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199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2000" b="0" dirty="0"/>
              <a:t>Supervisors: </a:t>
            </a:r>
          </a:p>
          <a:p>
            <a:pPr algn="ctr"/>
            <a:r>
              <a:rPr lang="en-GB" sz="2000" b="0" dirty="0"/>
              <a:t>Yufan Chen (</a:t>
            </a:r>
            <a:r>
              <a:rPr lang="en-GB" sz="2000" b="0" dirty="0">
                <a:hlinkClick r:id="rId3"/>
              </a:rPr>
              <a:t>yufan.chen@kit.edu</a:t>
            </a:r>
            <a:r>
              <a:rPr lang="en-GB" sz="2000" b="0" dirty="0"/>
              <a:t>)</a:t>
            </a:r>
          </a:p>
          <a:p>
            <a:pPr algn="ctr"/>
            <a:r>
              <a:rPr lang="en-GB" sz="2000" b="0" dirty="0"/>
              <a:t>Omar </a:t>
            </a:r>
            <a:r>
              <a:rPr lang="en-GB" sz="2000" b="0" dirty="0" err="1"/>
              <a:t>Moured</a:t>
            </a:r>
            <a:r>
              <a:rPr lang="en-GB" sz="2000" b="0" dirty="0"/>
              <a:t> (</a:t>
            </a:r>
            <a:r>
              <a:rPr lang="en-GB" sz="2000" b="0" dirty="0">
                <a:hlinkClick r:id="rId4"/>
              </a:rPr>
              <a:t>omar.moured@kit.edu</a:t>
            </a:r>
            <a:r>
              <a:rPr lang="en-GB" sz="2000" b="0" dirty="0"/>
              <a:t>) </a:t>
            </a:r>
          </a:p>
        </p:txBody>
      </p:sp>
      <p:pic>
        <p:nvPicPr>
          <p:cNvPr id="2" name="Picture 2" descr="KIT - ACCESS@KIT - Homepage ACCESS@KIT">
            <a:extLst>
              <a:ext uri="{FF2B5EF4-FFF2-40B4-BE49-F238E27FC236}">
                <a16:creationId xmlns:a16="http://schemas.microsoft.com/office/drawing/2014/main" id="{DBB6ADF4-0E0B-BD2C-4D85-9B99B396A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933" y="494331"/>
            <a:ext cx="1831419" cy="62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260599AF-868B-CFE8-DAC4-D3F9C85A3F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</p:spPr>
        <p:txBody>
          <a:bodyPr/>
          <a:lstStyle/>
          <a:p>
            <a:r>
              <a:rPr lang="en-US" dirty="0"/>
              <a:t>28.04.2025</a:t>
            </a:r>
          </a:p>
        </p:txBody>
      </p:sp>
    </p:spTree>
    <p:extLst>
      <p:ext uri="{BB962C8B-B14F-4D97-AF65-F5344CB8AC3E}">
        <p14:creationId xmlns:p14="http://schemas.microsoft.com/office/powerpoint/2010/main" val="3020318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FEC9F-1D6F-9A6B-2FDC-805636BF8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8F2C70A-7D52-1F1F-3F8F-FCE5B7471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578" y="1179555"/>
            <a:ext cx="7110274" cy="4522689"/>
          </a:xfrm>
        </p:spPr>
        <p:txBody>
          <a:bodyPr>
            <a:noAutofit/>
          </a:bodyPr>
          <a:lstStyle/>
          <a:p>
            <a:pPr lvl="1">
              <a:lnSpc>
                <a:spcPct val="100000"/>
              </a:lnSpc>
            </a:pPr>
            <a:r>
              <a:rPr lang="en-GB" sz="1400" dirty="0"/>
              <a:t>Tasks:</a:t>
            </a:r>
          </a:p>
          <a:p>
            <a:pPr lvl="2">
              <a:lnSpc>
                <a:spcPct val="100000"/>
              </a:lnSpc>
            </a:pPr>
            <a:r>
              <a:rPr lang="en-GB" sz="1400" b="1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GUI-Based Document Search &amp; Handling (</a:t>
            </a:r>
            <a:r>
              <a:rPr lang="en-GB" sz="1400" b="1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OmniTool</a:t>
            </a:r>
            <a:r>
              <a:rPr lang="en-GB" sz="1400" b="1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+ OmniParserV2)</a:t>
            </a:r>
          </a:p>
          <a:p>
            <a:pPr lvl="3">
              <a:lnSpc>
                <a:spcPct val="100000"/>
              </a:lnSpc>
            </a:pPr>
            <a:r>
              <a:rPr lang="en-GB" sz="1400" dirty="0"/>
              <a:t>Set up </a:t>
            </a:r>
            <a:r>
              <a:rPr lang="en-GB" sz="1400" dirty="0" err="1"/>
              <a:t>OmniTool</a:t>
            </a:r>
            <a:r>
              <a:rPr lang="en-GB" sz="1400" dirty="0"/>
              <a:t> and OmniParserV2 to open documents of various formats (PDF, Word, Excel, images) and parse the file explorer windows into structured information (file names, icons, positions).</a:t>
            </a:r>
          </a:p>
          <a:p>
            <a:pPr lvl="2">
              <a:lnSpc>
                <a:spcPct val="100000"/>
              </a:lnSpc>
            </a:pPr>
            <a:r>
              <a:rPr lang="en-GB" sz="1400" b="1" dirty="0"/>
              <a:t>Multi-Modal Document Parsing</a:t>
            </a:r>
          </a:p>
          <a:p>
            <a:pPr lvl="3">
              <a:lnSpc>
                <a:spcPct val="100000"/>
              </a:lnSpc>
            </a:pPr>
            <a:r>
              <a:rPr lang="en-GB" sz="1400" dirty="0"/>
              <a:t>Use </a:t>
            </a:r>
            <a:r>
              <a:rPr lang="en-GB" sz="1400" dirty="0" err="1"/>
              <a:t>MDocAgent</a:t>
            </a:r>
            <a:r>
              <a:rPr lang="en-GB" sz="1400" dirty="0"/>
              <a:t> to parse textual and visual elements of documents</a:t>
            </a:r>
          </a:p>
          <a:p>
            <a:pPr lvl="3">
              <a:lnSpc>
                <a:spcPct val="100000"/>
              </a:lnSpc>
            </a:pPr>
            <a:r>
              <a:rPr lang="en-GB" sz="1400" dirty="0"/>
              <a:t>Text: OCR and layout parsing</a:t>
            </a:r>
          </a:p>
          <a:p>
            <a:pPr lvl="3">
              <a:lnSpc>
                <a:spcPct val="100000"/>
              </a:lnSpc>
            </a:pPr>
            <a:r>
              <a:rPr lang="en-GB" sz="1400" dirty="0"/>
              <a:t>Images: Categorize in figures, charts, signatures</a:t>
            </a:r>
          </a:p>
          <a:p>
            <a:pPr lvl="2">
              <a:lnSpc>
                <a:spcPct val="100000"/>
              </a:lnSpc>
            </a:pPr>
            <a:r>
              <a:rPr lang="en-GB" sz="1400" b="1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Multi-Agent Coordination for Reasoning and Verification</a:t>
            </a:r>
          </a:p>
          <a:p>
            <a:pPr lvl="3">
              <a:lnSpc>
                <a:spcPct val="100000"/>
              </a:lnSpc>
            </a:pPr>
            <a:r>
              <a:rPr lang="en-GB" sz="1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Implement a pipeline with </a:t>
            </a:r>
            <a:r>
              <a:rPr lang="en-GB" sz="1400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MDocAgent’s</a:t>
            </a:r>
            <a:r>
              <a:rPr lang="en-GB" sz="1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five specialized agents (General, Critical, Text, Image, and Summarizing), tailored for document workflows</a:t>
            </a:r>
          </a:p>
          <a:p>
            <a:pPr lvl="4">
              <a:lnSpc>
                <a:spcPct val="100000"/>
              </a:lnSpc>
            </a:pPr>
            <a:r>
              <a:rPr lang="en-GB" sz="1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Critical Agent: flag discrepancies between text-based extraction and visual-based extraction.</a:t>
            </a:r>
          </a:p>
          <a:p>
            <a:pPr lvl="4">
              <a:lnSpc>
                <a:spcPct val="100000"/>
              </a:lnSpc>
            </a:pPr>
            <a:r>
              <a:rPr lang="en-GB" sz="14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Summarizing Agent: merge all findings into a final answer</a:t>
            </a:r>
          </a:p>
          <a:p>
            <a:pPr lvl="2">
              <a:lnSpc>
                <a:spcPct val="100000"/>
              </a:lnSpc>
            </a:pPr>
            <a:r>
              <a:rPr lang="en-GB" sz="1400" b="1" dirty="0"/>
              <a:t>Action Execution &amp; Multi-Modal Output</a:t>
            </a:r>
          </a:p>
          <a:p>
            <a:pPr lvl="3">
              <a:lnSpc>
                <a:spcPct val="100000"/>
              </a:lnSpc>
            </a:pPr>
            <a:r>
              <a:rPr lang="en-GB" sz="1400" dirty="0"/>
              <a:t>Output final results as text summaries, structured data, or visual representations.</a:t>
            </a:r>
          </a:p>
          <a:p>
            <a:pPr lvl="3">
              <a:lnSpc>
                <a:spcPct val="100000"/>
              </a:lnSpc>
            </a:pPr>
            <a:r>
              <a:rPr lang="en-GB" sz="1400" dirty="0"/>
              <a:t>Evaluation of Final output for classical Document Processing Benchmark with and without GUI-Based Document Search &amp; Handling part</a:t>
            </a:r>
          </a:p>
          <a:p>
            <a:pPr lvl="2">
              <a:lnSpc>
                <a:spcPct val="100000"/>
              </a:lnSpc>
            </a:pPr>
            <a:endParaRPr lang="en-GB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7B8A7A-8E6F-11E3-E24D-27D958613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16</a:t>
            </a:fld>
            <a:endParaRPr lang="en-US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050C80-1C5C-99FF-5642-6C1995E5C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065" y="831385"/>
            <a:ext cx="9300619" cy="438719"/>
          </a:xfrm>
        </p:spPr>
        <p:txBody>
          <a:bodyPr>
            <a:noAutofit/>
          </a:bodyPr>
          <a:lstStyle/>
          <a:p>
            <a:r>
              <a:rPr lang="en-GB" sz="2400" dirty="0"/>
              <a:t>Topic B: </a:t>
            </a:r>
            <a:r>
              <a:rPr lang="en-GB" sz="2400" b="0" dirty="0"/>
              <a:t>Agentic AI Tool For Automatic Document Processing</a:t>
            </a:r>
            <a:br>
              <a:rPr lang="en-GB" sz="2400" b="0" dirty="0"/>
            </a:br>
            <a:endParaRPr lang="en-GB" sz="2400" b="0" dirty="0"/>
          </a:p>
        </p:txBody>
      </p:sp>
      <p:pic>
        <p:nvPicPr>
          <p:cNvPr id="13" name="Picture 2" descr="cv:hci - CVHCI">
            <a:extLst>
              <a:ext uri="{FF2B5EF4-FFF2-40B4-BE49-F238E27FC236}">
                <a16:creationId xmlns:a16="http://schemas.microsoft.com/office/drawing/2014/main" id="{6B2FA60D-E32B-60A9-9E27-76726055D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657" y="1187483"/>
            <a:ext cx="1716106" cy="6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IT - ACCESS@KIT - Homepage ACCESS@KIT">
            <a:extLst>
              <a:ext uri="{FF2B5EF4-FFF2-40B4-BE49-F238E27FC236}">
                <a16:creationId xmlns:a16="http://schemas.microsoft.com/office/drawing/2014/main" id="{519142C5-ADD8-561A-6369-A50A52907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657" y="2024871"/>
            <a:ext cx="1831419" cy="62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1.png">
            <a:extLst>
              <a:ext uri="{FF2B5EF4-FFF2-40B4-BE49-F238E27FC236}">
                <a16:creationId xmlns:a16="http://schemas.microsoft.com/office/drawing/2014/main" id="{A78A9F2B-28F2-6878-F4BF-47D27CD90E8A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8237448" y="3198437"/>
            <a:ext cx="3404799" cy="2628491"/>
          </a:xfrm>
          <a:prstGeom prst="rect">
            <a:avLst/>
          </a:prstGeom>
          <a:ln/>
        </p:spPr>
      </p:pic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4302C410-37FA-9802-23E8-F876BB87DE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</p:spPr>
        <p:txBody>
          <a:bodyPr/>
          <a:lstStyle/>
          <a:p>
            <a:r>
              <a:rPr lang="en-US" dirty="0"/>
              <a:t>28.04.2025</a:t>
            </a:r>
          </a:p>
        </p:txBody>
      </p:sp>
    </p:spTree>
    <p:extLst>
      <p:ext uri="{BB962C8B-B14F-4D97-AF65-F5344CB8AC3E}">
        <p14:creationId xmlns:p14="http://schemas.microsoft.com/office/powerpoint/2010/main" val="34314663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3CE325-4AF0-5764-F194-726279D05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71E161F-D99E-56AB-6CD4-286D3454F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654153"/>
            <a:ext cx="9732997" cy="4486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Resources</a:t>
            </a:r>
          </a:p>
          <a:p>
            <a:pPr marL="0" indent="0">
              <a:buNone/>
            </a:pPr>
            <a:endParaRPr lang="en-US" sz="2000" dirty="0"/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GB" sz="1600" u="none" strike="noStrike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MDocAgent</a:t>
            </a:r>
            <a:r>
              <a:rPr lang="en-GB" sz="16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A Multi-Modal Multi-Agent Framework for Document Understanding [</a:t>
            </a:r>
            <a:r>
              <a:rPr lang="en-GB" sz="1600" u="none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2"/>
              </a:rPr>
              <a:t>pdf</a:t>
            </a:r>
            <a:r>
              <a:rPr lang="en-GB" sz="16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] [</a:t>
            </a:r>
            <a:r>
              <a:rPr lang="en-GB" sz="1600" u="none" strike="noStrike" dirty="0" err="1">
                <a:solidFill>
                  <a:srgbClr val="1155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github</a:t>
            </a:r>
            <a:r>
              <a:rPr lang="en-GB" sz="16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]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GB" sz="16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React: Synergizing reasoning and acting in language models [</a:t>
            </a:r>
            <a:r>
              <a:rPr lang="en-GB" sz="1600" u="none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4"/>
              </a:rPr>
              <a:t>pdf</a:t>
            </a:r>
            <a:r>
              <a:rPr lang="en-GB" sz="16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]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GB" sz="1600" u="none" strike="noStrike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OmniParser</a:t>
            </a:r>
            <a:r>
              <a:rPr lang="en-GB" sz="16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for Pure Vision Based GUI Agent [</a:t>
            </a:r>
            <a:r>
              <a:rPr lang="en-GB" sz="1600" u="none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5"/>
              </a:rPr>
              <a:t>pdf</a:t>
            </a:r>
            <a:r>
              <a:rPr lang="en-GB" sz="16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] [</a:t>
            </a:r>
            <a:r>
              <a:rPr lang="en-GB" sz="1600" u="none" strike="noStrike" dirty="0" err="1">
                <a:solidFill>
                  <a:srgbClr val="1155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6"/>
              </a:rPr>
              <a:t>github</a:t>
            </a:r>
            <a:r>
              <a:rPr lang="en-GB" sz="16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]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GB" sz="16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Retrieval-Augmented Generation for Knowledge-Intensive NLP Tasks [</a:t>
            </a:r>
            <a:r>
              <a:rPr lang="en-GB" sz="1600" u="none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7"/>
              </a:rPr>
              <a:t>pdf</a:t>
            </a:r>
            <a:r>
              <a:rPr lang="en-GB" sz="16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]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GB" sz="1600" u="none" strike="noStrike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HuggingGPT</a:t>
            </a:r>
            <a:r>
              <a:rPr lang="en-GB" sz="16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Solving AI Tasks with ChatGPT and its Friends in Hugging Face [</a:t>
            </a:r>
            <a:r>
              <a:rPr lang="en-GB" sz="1600" u="none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8"/>
              </a:rPr>
              <a:t>pdf</a:t>
            </a:r>
            <a:r>
              <a:rPr lang="en-GB" sz="16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][</a:t>
            </a:r>
            <a:r>
              <a:rPr lang="en-GB" sz="1600" u="none" strike="noStrike" dirty="0" err="1">
                <a:solidFill>
                  <a:srgbClr val="1155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9"/>
              </a:rPr>
              <a:t>github</a:t>
            </a:r>
            <a:r>
              <a:rPr lang="en-GB" sz="16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]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GB" sz="1600" u="none" strike="noStrike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AutoGPT</a:t>
            </a:r>
            <a:r>
              <a:rPr lang="en-GB" sz="16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Build, Deploy, and Run AI Agents [</a:t>
            </a:r>
            <a:r>
              <a:rPr lang="en-GB" sz="1600" u="none" strike="noStrike" dirty="0" err="1">
                <a:solidFill>
                  <a:srgbClr val="1155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10"/>
              </a:rPr>
              <a:t>github</a:t>
            </a:r>
            <a:r>
              <a:rPr lang="en-GB" sz="16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]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GB" sz="1600" u="none" strike="noStrike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LangChain</a:t>
            </a:r>
            <a:r>
              <a:rPr lang="en-GB" sz="16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[</a:t>
            </a:r>
            <a:r>
              <a:rPr lang="en-GB" sz="1600" u="none" strike="noStrike" dirty="0" err="1">
                <a:solidFill>
                  <a:srgbClr val="1155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11"/>
              </a:rPr>
              <a:t>github</a:t>
            </a:r>
            <a:r>
              <a:rPr lang="en-GB" sz="16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]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GB" sz="1600" u="none" strike="noStrike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OpenAdapt</a:t>
            </a:r>
            <a:r>
              <a:rPr lang="en-GB" sz="16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[</a:t>
            </a:r>
            <a:r>
              <a:rPr lang="en-GB" sz="1600" u="none" strike="noStrike" dirty="0" err="1">
                <a:solidFill>
                  <a:srgbClr val="1155C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12"/>
              </a:rPr>
              <a:t>github</a:t>
            </a:r>
            <a:r>
              <a:rPr lang="en-GB" sz="16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AEDAF5-43BC-65A1-6FD0-B675FCFBA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17</a:t>
            </a:fld>
            <a:endParaRPr lang="en-US" noProof="0"/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6595F993-6784-864B-1B7C-52C96469C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463" y="884966"/>
            <a:ext cx="9300619" cy="438719"/>
          </a:xfrm>
        </p:spPr>
        <p:txBody>
          <a:bodyPr>
            <a:noAutofit/>
          </a:bodyPr>
          <a:lstStyle/>
          <a:p>
            <a:r>
              <a:rPr lang="en-GB" sz="2400" dirty="0"/>
              <a:t>Topic B: </a:t>
            </a:r>
            <a:r>
              <a:rPr lang="en-GB" sz="2400" b="0" dirty="0"/>
              <a:t>Agentic AI Tool For Automatic Document Processing</a:t>
            </a:r>
            <a:br>
              <a:rPr lang="en-GB" sz="2400" b="0" dirty="0"/>
            </a:br>
            <a:endParaRPr lang="en-GB" sz="2400" dirty="0"/>
          </a:p>
        </p:txBody>
      </p:sp>
      <p:pic>
        <p:nvPicPr>
          <p:cNvPr id="5" name="Picture 2" descr="cv:hci - CVHCI">
            <a:extLst>
              <a:ext uri="{FF2B5EF4-FFF2-40B4-BE49-F238E27FC236}">
                <a16:creationId xmlns:a16="http://schemas.microsoft.com/office/drawing/2014/main" id="{CF5FACCC-8112-F064-F13B-2A9DD510E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657" y="1187483"/>
            <a:ext cx="1716106" cy="6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IT - ACCESS@KIT - Homepage ACCESS@KIT">
            <a:extLst>
              <a:ext uri="{FF2B5EF4-FFF2-40B4-BE49-F238E27FC236}">
                <a16:creationId xmlns:a16="http://schemas.microsoft.com/office/drawing/2014/main" id="{AB4EC5DD-6228-7F42-22E7-3F8A3E367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657" y="2024871"/>
            <a:ext cx="1831419" cy="62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6FB2BD05-3D65-7AE8-7FD6-CFD7E6997B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</p:spPr>
        <p:txBody>
          <a:bodyPr/>
          <a:lstStyle/>
          <a:p>
            <a:r>
              <a:rPr lang="en-US" dirty="0"/>
              <a:t>28.04.2025</a:t>
            </a:r>
          </a:p>
        </p:txBody>
      </p:sp>
    </p:spTree>
    <p:extLst>
      <p:ext uri="{BB962C8B-B14F-4D97-AF65-F5344CB8AC3E}">
        <p14:creationId xmlns:p14="http://schemas.microsoft.com/office/powerpoint/2010/main" val="32508935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FEC10-76B6-7A8B-2F65-8B13C4F82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45235-1A15-4970-B9B9-0EC28F5FD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18</a:t>
            </a:fld>
            <a:endParaRPr lang="en-US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5D50BEC-7031-9B5A-A4EA-6C8E940B0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3230" y="2596880"/>
            <a:ext cx="1745493" cy="767748"/>
          </a:xfrm>
        </p:spPr>
        <p:txBody>
          <a:bodyPr>
            <a:normAutofit/>
          </a:bodyPr>
          <a:lstStyle/>
          <a:p>
            <a:r>
              <a:rPr lang="en-GB" dirty="0"/>
              <a:t>TOPIC C</a:t>
            </a:r>
          </a:p>
        </p:txBody>
      </p:sp>
      <p:pic>
        <p:nvPicPr>
          <p:cNvPr id="6" name="Picture 2" descr="cv:hci - CVHCI">
            <a:extLst>
              <a:ext uri="{FF2B5EF4-FFF2-40B4-BE49-F238E27FC236}">
                <a16:creationId xmlns:a16="http://schemas.microsoft.com/office/drawing/2014/main" id="{81DB840C-03A3-2CA9-4F80-22C706A92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371" y="458542"/>
            <a:ext cx="1716106" cy="6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50664507-9315-E7DF-E7B2-821E0C7DDFED}"/>
              </a:ext>
            </a:extLst>
          </p:cNvPr>
          <p:cNvSpPr txBox="1">
            <a:spLocks/>
          </p:cNvSpPr>
          <p:nvPr/>
        </p:nvSpPr>
        <p:spPr>
          <a:xfrm>
            <a:off x="1988833" y="3188323"/>
            <a:ext cx="7634439" cy="121025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34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199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2000" b="0" dirty="0"/>
              <a:t>Supervisors: </a:t>
            </a:r>
          </a:p>
          <a:p>
            <a:pPr algn="ctr"/>
            <a:r>
              <a:rPr lang="en-GB" sz="2000" b="0" dirty="0"/>
              <a:t>Alexander Jaus (</a:t>
            </a:r>
            <a:r>
              <a:rPr lang="en-GB" sz="2000" b="0" dirty="0">
                <a:hlinkClick r:id="rId3"/>
              </a:rPr>
              <a:t>alexander.jaus@kit.edu</a:t>
            </a:r>
            <a:r>
              <a:rPr lang="en-GB" sz="2000" b="0" dirty="0"/>
              <a:t>)</a:t>
            </a:r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0C1B2B44-5686-1B57-172D-EBD1751B6D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</p:spPr>
        <p:txBody>
          <a:bodyPr/>
          <a:lstStyle/>
          <a:p>
            <a:r>
              <a:rPr lang="en-US" dirty="0"/>
              <a:t>28.04.2025</a:t>
            </a:r>
          </a:p>
        </p:txBody>
      </p:sp>
    </p:spTree>
    <p:extLst>
      <p:ext uri="{BB962C8B-B14F-4D97-AF65-F5344CB8AC3E}">
        <p14:creationId xmlns:p14="http://schemas.microsoft.com/office/powerpoint/2010/main" val="30674534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B39A88-1705-89A9-3D0B-65E74B716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646574"/>
            <a:ext cx="11125200" cy="4486472"/>
          </a:xfrm>
        </p:spPr>
        <p:txBody>
          <a:bodyPr/>
          <a:lstStyle/>
          <a:p>
            <a:pPr marL="0" indent="0">
              <a:buNone/>
            </a:pP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CF7508-79F4-70A8-31A6-C16B89A52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19</a:t>
            </a:fld>
            <a:endParaRPr lang="en-US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2BDB603-252B-486C-618C-317D75D4D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35044"/>
            <a:ext cx="9158904" cy="767748"/>
          </a:xfrm>
        </p:spPr>
        <p:txBody>
          <a:bodyPr>
            <a:normAutofit/>
          </a:bodyPr>
          <a:lstStyle/>
          <a:p>
            <a:r>
              <a:rPr lang="en-US" sz="2400" dirty="0"/>
              <a:t>Topic C: </a:t>
            </a:r>
            <a:r>
              <a:rPr lang="en-GB" sz="2400" dirty="0"/>
              <a:t>Chat with your PET</a:t>
            </a:r>
          </a:p>
        </p:txBody>
      </p:sp>
      <p:pic>
        <p:nvPicPr>
          <p:cNvPr id="9" name="Picture 2" descr="cv:hci - CVHCI">
            <a:extLst>
              <a:ext uri="{FF2B5EF4-FFF2-40B4-BE49-F238E27FC236}">
                <a16:creationId xmlns:a16="http://schemas.microsoft.com/office/drawing/2014/main" id="{3EA3E574-0753-A781-9CB9-D95D3C8E4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084" y="394871"/>
            <a:ext cx="2018512" cy="77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AC9445C1-F842-02FB-AD16-115C96E0ABDB}"/>
              </a:ext>
            </a:extLst>
          </p:cNvPr>
          <p:cNvSpPr txBox="1">
            <a:spLocks/>
          </p:cNvSpPr>
          <p:nvPr/>
        </p:nvSpPr>
        <p:spPr>
          <a:xfrm>
            <a:off x="76756" y="1223698"/>
            <a:ext cx="7110274" cy="45226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1448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27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06" indent="-265098" algn="l" defTabSz="898472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535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114" indent="-26509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5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26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00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</a:pPr>
            <a:r>
              <a:rPr lang="en-GB" sz="1699" dirty="0"/>
              <a:t>Tasks</a:t>
            </a:r>
          </a:p>
          <a:p>
            <a:pPr lvl="2">
              <a:lnSpc>
                <a:spcPct val="100000"/>
              </a:lnSpc>
            </a:pPr>
            <a:r>
              <a:rPr lang="en-GB" sz="1400" dirty="0"/>
              <a:t>Identify suitable datasets and target diseases amenable to diagnosis via segmentation-based measurements.</a:t>
            </a:r>
          </a:p>
          <a:p>
            <a:pPr lvl="2">
              <a:lnSpc>
                <a:spcPct val="100000"/>
              </a:lnSpc>
            </a:pPr>
            <a:r>
              <a:rPr lang="en-GB" sz="1400" dirty="0"/>
              <a:t>Review and familiarize with agentic AI frameworks in MONAI, focusing on LLM-based pipelines.</a:t>
            </a:r>
          </a:p>
          <a:p>
            <a:pPr lvl="2">
              <a:lnSpc>
                <a:spcPct val="100000"/>
              </a:lnSpc>
            </a:pPr>
            <a:r>
              <a:rPr lang="en-GB" sz="1400" dirty="0"/>
              <a:t>Implement prototype agents integrating segmentation models and medical reasoning.</a:t>
            </a:r>
          </a:p>
          <a:p>
            <a:pPr lvl="2">
              <a:lnSpc>
                <a:spcPct val="100000"/>
              </a:lnSpc>
            </a:pPr>
            <a:r>
              <a:rPr lang="en-GB" sz="1400" dirty="0"/>
              <a:t>Evaluate prototypes on selected datasets and refine based on diagnostic performance.</a:t>
            </a:r>
          </a:p>
          <a:p>
            <a:pPr lvl="2">
              <a:lnSpc>
                <a:spcPct val="100000"/>
              </a:lnSpc>
            </a:pPr>
            <a:endParaRPr lang="en-GB" sz="1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A55FCF1-381A-C4DE-FD88-66885C1A8B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966"/>
          <a:stretch/>
        </p:blipFill>
        <p:spPr bwMode="auto">
          <a:xfrm>
            <a:off x="7083545" y="1429762"/>
            <a:ext cx="5108455" cy="256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3D6E56-E928-794D-4E0F-2BD8892D619A}"/>
              </a:ext>
            </a:extLst>
          </p:cNvPr>
          <p:cNvSpPr txBox="1"/>
          <p:nvPr/>
        </p:nvSpPr>
        <p:spPr>
          <a:xfrm>
            <a:off x="7687815" y="3995189"/>
            <a:ext cx="3899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Source: </a:t>
            </a:r>
            <a:r>
              <a:rPr lang="en-GB" sz="1400" dirty="0">
                <a:hlinkClick r:id="rId5"/>
              </a:rPr>
              <a:t>https://autopet-iv.grand-challenge.org/</a:t>
            </a:r>
            <a:r>
              <a:rPr lang="en-GB" sz="1400" dirty="0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85A01D-07D7-8986-ED3A-D863AA40F8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6700" y="3395451"/>
            <a:ext cx="2703359" cy="22629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5A6BDB-E408-9AF2-7627-B3797FF5AFA9}"/>
              </a:ext>
            </a:extLst>
          </p:cNvPr>
          <p:cNvSpPr txBox="1"/>
          <p:nvPr/>
        </p:nvSpPr>
        <p:spPr>
          <a:xfrm>
            <a:off x="2639315" y="5673193"/>
            <a:ext cx="479810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Source: </a:t>
            </a:r>
            <a:r>
              <a:rPr lang="en-GB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Jaus, Alexander, et al. "Towards unifying anatomy segmentation: </a:t>
            </a:r>
          </a:p>
          <a:p>
            <a:r>
              <a:rPr lang="en-GB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automated generation of a full-body </a:t>
            </a:r>
            <a:r>
              <a:rPr lang="en-GB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ct</a:t>
            </a:r>
            <a:r>
              <a:rPr lang="en-GB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dataset via knowledge aggregation</a:t>
            </a:r>
          </a:p>
          <a:p>
            <a:r>
              <a:rPr lang="en-GB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and anatomical guidelines.“ ICIP 2024</a:t>
            </a:r>
            <a:endParaRPr lang="en-GB" sz="1100" dirty="0"/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63C2843B-BE5E-B02F-24A7-77459D660C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</p:spPr>
        <p:txBody>
          <a:bodyPr/>
          <a:lstStyle/>
          <a:p>
            <a:r>
              <a:rPr lang="en-US" dirty="0"/>
              <a:t>28.04.2025</a:t>
            </a:r>
          </a:p>
        </p:txBody>
      </p:sp>
    </p:spTree>
    <p:extLst>
      <p:ext uri="{BB962C8B-B14F-4D97-AF65-F5344CB8AC3E}">
        <p14:creationId xmlns:p14="http://schemas.microsoft.com/office/powerpoint/2010/main" val="1519869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9B244A-4D65-B2D0-EBBA-7349D1D6A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28.04.2025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47B4A0-2BE2-41A6-5DB6-CAE23A053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2</a:t>
            </a:fld>
            <a:endParaRPr lang="en-US" noProof="0"/>
          </a:p>
        </p:txBody>
      </p:sp>
      <p:sp>
        <p:nvSpPr>
          <p:cNvPr id="8" name="Inhaltsplatzhalter 1">
            <a:extLst>
              <a:ext uri="{FF2B5EF4-FFF2-40B4-BE49-F238E27FC236}">
                <a16:creationId xmlns:a16="http://schemas.microsoft.com/office/drawing/2014/main" id="{FCD5D0E6-361E-F44A-5BB1-421AF248A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583512"/>
            <a:ext cx="11125200" cy="448647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sz="2400" dirty="0"/>
              <a:t>Apply algorithms from lectures and papers</a:t>
            </a:r>
          </a:p>
          <a:p>
            <a:pPr>
              <a:lnSpc>
                <a:spcPct val="150000"/>
              </a:lnSpc>
            </a:pPr>
            <a:r>
              <a:rPr lang="de-DE" sz="2400" dirty="0"/>
              <a:t>Hands-on experience</a:t>
            </a:r>
          </a:p>
          <a:p>
            <a:pPr>
              <a:lnSpc>
                <a:spcPct val="150000"/>
              </a:lnSpc>
            </a:pPr>
            <a:r>
              <a:rPr lang="de-DE" sz="2400" dirty="0"/>
              <a:t>Get comfortable with machine learning tools</a:t>
            </a:r>
          </a:p>
          <a:p>
            <a:pPr>
              <a:lnSpc>
                <a:spcPct val="150000"/>
              </a:lnSpc>
            </a:pPr>
            <a:r>
              <a:rPr lang="de-DE" sz="2400" dirty="0"/>
              <a:t>Learn about current problems and applications in machine learning and vision</a:t>
            </a:r>
          </a:p>
          <a:p>
            <a:pPr>
              <a:lnSpc>
                <a:spcPct val="150000"/>
              </a:lnSpc>
            </a:pPr>
            <a:r>
              <a:rPr lang="de-DE" sz="2400" dirty="0"/>
              <a:t>Find solutions to difficult problems</a:t>
            </a:r>
          </a:p>
        </p:txBody>
      </p:sp>
      <p:sp>
        <p:nvSpPr>
          <p:cNvPr id="9" name="Titel 4">
            <a:extLst>
              <a:ext uri="{FF2B5EF4-FFF2-40B4-BE49-F238E27FC236}">
                <a16:creationId xmlns:a16="http://schemas.microsoft.com/office/drawing/2014/main" id="{CFC016E4-65CB-DD39-1192-2C645C12D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</p:spPr>
        <p:txBody>
          <a:bodyPr/>
          <a:lstStyle/>
          <a:p>
            <a:r>
              <a:rPr lang="de-DE" dirty="0"/>
              <a:t>What will you learn?</a:t>
            </a:r>
          </a:p>
        </p:txBody>
      </p:sp>
      <p:pic>
        <p:nvPicPr>
          <p:cNvPr id="2" name="Picture 2" descr="cv:hci - CVHCI">
            <a:extLst>
              <a:ext uri="{FF2B5EF4-FFF2-40B4-BE49-F238E27FC236}">
                <a16:creationId xmlns:a16="http://schemas.microsoft.com/office/drawing/2014/main" id="{2130244E-8A0E-2C65-E293-7B927AFDD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371" y="458542"/>
            <a:ext cx="1716106" cy="6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672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1CCE7-FBB2-E3B0-57FB-6512A4985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813A6C-21EC-3264-6DCE-5922B9233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646574"/>
            <a:ext cx="11125200" cy="4486472"/>
          </a:xfrm>
        </p:spPr>
        <p:txBody>
          <a:bodyPr/>
          <a:lstStyle/>
          <a:p>
            <a:pPr marL="0" indent="0">
              <a:buNone/>
            </a:pP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828A0B-23F2-BAC4-BC7D-C0CE45C33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20</a:t>
            </a:fld>
            <a:endParaRPr lang="en-US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E24D051-F86F-459C-BB2B-02061B446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35044"/>
            <a:ext cx="9158904" cy="767748"/>
          </a:xfrm>
        </p:spPr>
        <p:txBody>
          <a:bodyPr>
            <a:normAutofit/>
          </a:bodyPr>
          <a:lstStyle/>
          <a:p>
            <a:r>
              <a:rPr lang="en-US" sz="2400" dirty="0"/>
              <a:t>Topic C: </a:t>
            </a:r>
            <a:r>
              <a:rPr lang="en-GB" sz="2400" dirty="0"/>
              <a:t>Chat with your PET</a:t>
            </a:r>
          </a:p>
        </p:txBody>
      </p:sp>
      <p:pic>
        <p:nvPicPr>
          <p:cNvPr id="9" name="Picture 2" descr="cv:hci - CVHCI">
            <a:extLst>
              <a:ext uri="{FF2B5EF4-FFF2-40B4-BE49-F238E27FC236}">
                <a16:creationId xmlns:a16="http://schemas.microsoft.com/office/drawing/2014/main" id="{1C4F733A-8E03-A8F1-4E1F-84D162845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084" y="394871"/>
            <a:ext cx="2018512" cy="77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F0ADE90-AD39-B155-F543-7EFBA5EE8BD9}"/>
              </a:ext>
            </a:extLst>
          </p:cNvPr>
          <p:cNvSpPr txBox="1">
            <a:spLocks/>
          </p:cNvSpPr>
          <p:nvPr/>
        </p:nvSpPr>
        <p:spPr>
          <a:xfrm>
            <a:off x="158782" y="1223698"/>
            <a:ext cx="12081566" cy="45226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1448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27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06" indent="-265098" algn="l" defTabSz="898472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535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114" indent="-26509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5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26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00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buNone/>
            </a:pP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Datasets:</a:t>
            </a:r>
            <a:endParaRPr lang="en-GB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●"/>
            </a:pPr>
            <a:r>
              <a:rPr lang="en-GB" sz="1800" u="none" strike="noStrike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AutoPet</a:t>
            </a:r>
            <a:r>
              <a:rPr lang="en-GB" sz="18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Dataset: </a:t>
            </a:r>
            <a:r>
              <a:rPr lang="en-GB" sz="1800" u="none" strike="noStrike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Gatidis</a:t>
            </a:r>
            <a:r>
              <a:rPr lang="en-GB" sz="18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Sergios, et al. "A whole-body </a:t>
            </a:r>
            <a:r>
              <a:rPr lang="en-GB" sz="1800" u="none" strike="noStrike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fdg</a:t>
            </a:r>
            <a:r>
              <a:rPr lang="en-GB" sz="18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-pet/</a:t>
            </a:r>
            <a:r>
              <a:rPr lang="en-GB" sz="1800" u="none" strike="noStrike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ct</a:t>
            </a:r>
            <a:r>
              <a:rPr lang="en-GB" sz="18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dataset with manually annotated </a:t>
            </a:r>
            <a:r>
              <a:rPr lang="en-GB" sz="1800" u="none" strike="noStrike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tumor</a:t>
            </a:r>
            <a:r>
              <a:rPr lang="en-GB" sz="18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lesions." Scientific Data 9.1 (2022): 601.</a:t>
            </a: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●"/>
            </a:pPr>
            <a:r>
              <a:rPr lang="en-GB" sz="18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Menze, B. H., Jakab, A., Bauer, S., Kalpathy-Cramer, J., Farahani, K., Kirby, J., ... &amp; Van </a:t>
            </a:r>
            <a:r>
              <a:rPr lang="en-GB" sz="1800" u="none" strike="noStrike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Leemput</a:t>
            </a:r>
            <a:r>
              <a:rPr lang="en-GB" sz="18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K. (2014). The multimodal brain </a:t>
            </a:r>
            <a:r>
              <a:rPr lang="en-GB" sz="1800" u="none" strike="noStrike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tumor</a:t>
            </a:r>
            <a:r>
              <a:rPr lang="en-GB" sz="18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image segmentation benchmark (BRATS). IEEE transactions on medical imaging, 34(10), 1993-2024. </a:t>
            </a:r>
          </a:p>
          <a:p>
            <a:pPr>
              <a:lnSpc>
                <a:spcPct val="115000"/>
              </a:lnSpc>
              <a:buNone/>
            </a:pP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</a:p>
          <a:p>
            <a:pPr>
              <a:lnSpc>
                <a:spcPct val="115000"/>
              </a:lnSpc>
              <a:buNone/>
            </a:pP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Related work:</a:t>
            </a:r>
            <a:endParaRPr lang="en-GB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●"/>
            </a:pPr>
            <a:r>
              <a:rPr lang="en-GB" sz="18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Hoopes, A., Butoi, V. I., </a:t>
            </a:r>
            <a:r>
              <a:rPr lang="en-GB" sz="1800" u="sng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Guttag</a:t>
            </a:r>
            <a:r>
              <a:rPr lang="en-GB" sz="18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J. V., &amp; Dalca, A. V. (2024). </a:t>
            </a:r>
            <a:r>
              <a:rPr lang="en-GB" sz="1800" u="none" strike="noStrike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Voxelprompt</a:t>
            </a:r>
            <a:r>
              <a:rPr lang="en-GB" sz="18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A vision-language agent for grounded medical image analysis. </a:t>
            </a:r>
            <a:r>
              <a:rPr lang="en-GB" sz="1800" u="none" strike="noStrike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arXiv</a:t>
            </a:r>
            <a:r>
              <a:rPr lang="en-GB" sz="18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preprint arXiv:2410.08397.</a:t>
            </a: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●"/>
            </a:pPr>
            <a:r>
              <a:rPr lang="en-GB" sz="180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Lin, J., Yin, H., Ping, W., Molchanov, P., </a:t>
            </a:r>
            <a:r>
              <a:rPr lang="en-GB" sz="180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Shoeybi</a:t>
            </a:r>
            <a:r>
              <a:rPr lang="en-GB" sz="180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M., &amp; Han, S. (2024). Vila: On pre-training for visual language models. In </a:t>
            </a:r>
            <a:r>
              <a:rPr lang="en-GB" sz="180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Proceedings of the IEEE/CVF conference on computer vision and pattern recognition</a:t>
            </a:r>
            <a:r>
              <a:rPr lang="en-GB" sz="180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(pp. 26689-26699).</a:t>
            </a:r>
            <a:endParaRPr lang="en-GB" sz="1800" u="none" strike="noStrike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BB627FDE-9863-BADB-B6BD-66CD01B2A7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</p:spPr>
        <p:txBody>
          <a:bodyPr/>
          <a:lstStyle/>
          <a:p>
            <a:r>
              <a:rPr lang="en-US" dirty="0"/>
              <a:t>28.04.2025</a:t>
            </a:r>
          </a:p>
        </p:txBody>
      </p:sp>
    </p:spTree>
    <p:extLst>
      <p:ext uri="{BB962C8B-B14F-4D97-AF65-F5344CB8AC3E}">
        <p14:creationId xmlns:p14="http://schemas.microsoft.com/office/powerpoint/2010/main" val="1732104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99263-1809-2305-EEC7-A047A8DF4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621EC4-EBF5-8B23-F8D5-82B0C6E49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21</a:t>
            </a:fld>
            <a:endParaRPr lang="en-US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B57717B-2B03-98C8-2E45-67B613494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3230" y="2596880"/>
            <a:ext cx="1745493" cy="767748"/>
          </a:xfrm>
        </p:spPr>
        <p:txBody>
          <a:bodyPr>
            <a:normAutofit/>
          </a:bodyPr>
          <a:lstStyle/>
          <a:p>
            <a:r>
              <a:rPr lang="en-GB" dirty="0"/>
              <a:t>TOPIC D</a:t>
            </a:r>
          </a:p>
        </p:txBody>
      </p:sp>
      <p:pic>
        <p:nvPicPr>
          <p:cNvPr id="6" name="Picture 2" descr="cv:hci - CVHCI">
            <a:extLst>
              <a:ext uri="{FF2B5EF4-FFF2-40B4-BE49-F238E27FC236}">
                <a16:creationId xmlns:a16="http://schemas.microsoft.com/office/drawing/2014/main" id="{794B2FF6-14C7-0A48-771D-3EB94D658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371" y="458542"/>
            <a:ext cx="1716106" cy="6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F37CA1DA-CFC9-2DB5-E500-4E92D422342C}"/>
              </a:ext>
            </a:extLst>
          </p:cNvPr>
          <p:cNvSpPr txBox="1">
            <a:spLocks/>
          </p:cNvSpPr>
          <p:nvPr/>
        </p:nvSpPr>
        <p:spPr>
          <a:xfrm>
            <a:off x="1988833" y="3188323"/>
            <a:ext cx="7634439" cy="121025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34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199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2000" b="0" dirty="0"/>
              <a:t>Supervisors: </a:t>
            </a:r>
          </a:p>
          <a:p>
            <a:pPr algn="ctr"/>
            <a:r>
              <a:rPr lang="en-GB" sz="2000" b="0" dirty="0"/>
              <a:t>Junwei Zheng (</a:t>
            </a:r>
            <a:r>
              <a:rPr lang="en-GB" sz="2000" b="0" dirty="0">
                <a:hlinkClick r:id="rId3"/>
              </a:rPr>
              <a:t>junwei.zheng@kit.edu</a:t>
            </a:r>
            <a:r>
              <a:rPr lang="en-GB" sz="2000" b="0" dirty="0"/>
              <a:t>)</a:t>
            </a:r>
          </a:p>
        </p:txBody>
      </p:sp>
      <p:pic>
        <p:nvPicPr>
          <p:cNvPr id="2" name="Picture 2" descr="KIT - ACCESS@KIT - Homepage ACCESS@KIT">
            <a:extLst>
              <a:ext uri="{FF2B5EF4-FFF2-40B4-BE49-F238E27FC236}">
                <a16:creationId xmlns:a16="http://schemas.microsoft.com/office/drawing/2014/main" id="{17B31F70-C8DB-BADC-98B1-4FE1792A4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952" y="458542"/>
            <a:ext cx="1831419" cy="62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9FDB7255-4C36-9183-AD64-1A951FC6C3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</p:spPr>
        <p:txBody>
          <a:bodyPr/>
          <a:lstStyle/>
          <a:p>
            <a:r>
              <a:rPr lang="en-US" dirty="0"/>
              <a:t>28.04.2025</a:t>
            </a:r>
          </a:p>
        </p:txBody>
      </p:sp>
    </p:spTree>
    <p:extLst>
      <p:ext uri="{BB962C8B-B14F-4D97-AF65-F5344CB8AC3E}">
        <p14:creationId xmlns:p14="http://schemas.microsoft.com/office/powerpoint/2010/main" val="14288757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DD159-D7C6-ADED-157D-D86B2C8A0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DB92BCA-002D-0545-CC44-3C6F121FF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646574"/>
            <a:ext cx="11125200" cy="4486472"/>
          </a:xfrm>
        </p:spPr>
        <p:txBody>
          <a:bodyPr/>
          <a:lstStyle/>
          <a:p>
            <a:pPr marL="0" indent="0">
              <a:buNone/>
            </a:pP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07B67-8492-8883-9658-1B7814B3F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22</a:t>
            </a:fld>
            <a:endParaRPr lang="en-US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16EBE42-6A9F-5823-63F0-3C4FCC423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35044"/>
            <a:ext cx="7002517" cy="767748"/>
          </a:xfrm>
        </p:spPr>
        <p:txBody>
          <a:bodyPr>
            <a:normAutofit/>
          </a:bodyPr>
          <a:lstStyle/>
          <a:p>
            <a:r>
              <a:rPr lang="en-US" sz="2400" dirty="0"/>
              <a:t>Topic D: </a:t>
            </a:r>
            <a:r>
              <a:rPr lang="en-GB" sz="2400" dirty="0"/>
              <a:t>Outdoor Navigation with Meta Aria Smart Glasses for Visually Impaired People</a:t>
            </a:r>
          </a:p>
        </p:txBody>
      </p:sp>
      <p:pic>
        <p:nvPicPr>
          <p:cNvPr id="9" name="Picture 2" descr="cv:hci - CVHCI">
            <a:extLst>
              <a:ext uri="{FF2B5EF4-FFF2-40B4-BE49-F238E27FC236}">
                <a16:creationId xmlns:a16="http://schemas.microsoft.com/office/drawing/2014/main" id="{8DD264B2-286D-9BBB-4D6E-838160207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084" y="394871"/>
            <a:ext cx="2018512" cy="77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75430759-180A-94C6-16CA-FB97ACC4711D}"/>
              </a:ext>
            </a:extLst>
          </p:cNvPr>
          <p:cNvSpPr txBox="1">
            <a:spLocks/>
          </p:cNvSpPr>
          <p:nvPr/>
        </p:nvSpPr>
        <p:spPr>
          <a:xfrm>
            <a:off x="76756" y="1223698"/>
            <a:ext cx="7110274" cy="45226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1448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27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06" indent="-265098" algn="l" defTabSz="898472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535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114" indent="-26509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5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26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00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</a:pPr>
            <a:r>
              <a:rPr lang="en-GB" sz="1699" dirty="0"/>
              <a:t>Tasks</a:t>
            </a:r>
          </a:p>
          <a:p>
            <a:pPr lvl="2">
              <a:lnSpc>
                <a:spcPct val="100000"/>
              </a:lnSpc>
            </a:pPr>
            <a:r>
              <a:rPr lang="en-GB" sz="1400" dirty="0"/>
              <a:t>Implement outdoor navigation algorithm using OSM and Meta Aria glasses</a:t>
            </a:r>
          </a:p>
          <a:p>
            <a:pPr lvl="3">
              <a:lnSpc>
                <a:spcPct val="100000"/>
              </a:lnSpc>
            </a:pPr>
            <a:r>
              <a:rPr lang="en-GB" sz="1400" dirty="0"/>
              <a:t>Implement path planning algorithm focusing on accessibility and preferences of visually impaired people (Meta Aria glasses can provide GPS and IMU signal)</a:t>
            </a:r>
          </a:p>
          <a:p>
            <a:pPr lvl="2">
              <a:lnSpc>
                <a:spcPct val="100000"/>
              </a:lnSpc>
            </a:pPr>
            <a:r>
              <a:rPr lang="en-GB" sz="1400" dirty="0"/>
              <a:t>Deploy real-time segmentation model on </a:t>
            </a:r>
            <a:r>
              <a:rPr lang="en-GB" sz="1400" dirty="0" err="1"/>
              <a:t>LattePanda</a:t>
            </a:r>
            <a:r>
              <a:rPr lang="en-GB" sz="1400" dirty="0"/>
              <a:t> 3 Delta development board</a:t>
            </a:r>
          </a:p>
          <a:p>
            <a:pPr lvl="3">
              <a:lnSpc>
                <a:spcPct val="100000"/>
              </a:lnSpc>
            </a:pPr>
            <a:r>
              <a:rPr lang="en-GB" sz="1400" dirty="0"/>
              <a:t>Use a real-time semantic segmentation model to detect sidewalk and keep blind people safely on the sidewalk during outdoor navigation</a:t>
            </a:r>
          </a:p>
          <a:p>
            <a:pPr lvl="2">
              <a:lnSpc>
                <a:spcPct val="100000"/>
              </a:lnSpc>
            </a:pPr>
            <a:r>
              <a:rPr lang="en-GB" sz="1400" dirty="0"/>
              <a:t>Obstacle avoidance (Optional)	</a:t>
            </a:r>
          </a:p>
          <a:p>
            <a:pPr lvl="3">
              <a:lnSpc>
                <a:spcPct val="100000"/>
              </a:lnSpc>
            </a:pPr>
            <a:r>
              <a:rPr lang="en-GB" sz="1400" dirty="0"/>
              <a:t>Obstacle avoidance using real-time object detection model </a:t>
            </a:r>
            <a:r>
              <a:rPr lang="en-GB" sz="1400" dirty="0" err="1"/>
              <a:t>YoloWorld</a:t>
            </a:r>
            <a:endParaRPr lang="en-GB" sz="1400" dirty="0"/>
          </a:p>
          <a:p>
            <a:pPr lvl="2">
              <a:lnSpc>
                <a:spcPct val="100000"/>
              </a:lnSpc>
            </a:pPr>
            <a:endParaRPr lang="en-GB" sz="1400" dirty="0"/>
          </a:p>
        </p:txBody>
      </p:sp>
      <p:pic>
        <p:nvPicPr>
          <p:cNvPr id="8" name="Picture 7" descr="A diagram of a pair of glasses&#10;&#10;AI-generated content may be incorrect.">
            <a:extLst>
              <a:ext uri="{FF2B5EF4-FFF2-40B4-BE49-F238E27FC236}">
                <a16:creationId xmlns:a16="http://schemas.microsoft.com/office/drawing/2014/main" id="{FCCADB33-695B-D867-E548-2A10C7BA67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818" y="4027597"/>
            <a:ext cx="6727135" cy="2214348"/>
          </a:xfrm>
          <a:prstGeom prst="rect">
            <a:avLst/>
          </a:prstGeom>
        </p:spPr>
      </p:pic>
      <p:pic>
        <p:nvPicPr>
          <p:cNvPr id="10" name="Picture 2" descr="KIT - ACCESS@KIT - Homepage ACCESS@KIT">
            <a:extLst>
              <a:ext uri="{FF2B5EF4-FFF2-40B4-BE49-F238E27FC236}">
                <a16:creationId xmlns:a16="http://schemas.microsoft.com/office/drawing/2014/main" id="{E3AF3FC1-AAA8-63C7-4317-8F7D380A4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084" y="1347314"/>
            <a:ext cx="2277857" cy="77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E4EA2F9D-631F-4054-79AB-A6CC7B1129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</p:spPr>
        <p:txBody>
          <a:bodyPr/>
          <a:lstStyle/>
          <a:p>
            <a:r>
              <a:rPr lang="en-US" dirty="0"/>
              <a:t>28.04.2025</a:t>
            </a:r>
          </a:p>
        </p:txBody>
      </p:sp>
    </p:spTree>
    <p:extLst>
      <p:ext uri="{BB962C8B-B14F-4D97-AF65-F5344CB8AC3E}">
        <p14:creationId xmlns:p14="http://schemas.microsoft.com/office/powerpoint/2010/main" val="18160360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F44A3-3A4A-8D0A-DFC4-1AD73B313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E31370F-9FE2-F624-09F9-F8BE60E1E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646574"/>
            <a:ext cx="11125200" cy="4486472"/>
          </a:xfrm>
        </p:spPr>
        <p:txBody>
          <a:bodyPr/>
          <a:lstStyle/>
          <a:p>
            <a:pPr marL="0" indent="0">
              <a:buNone/>
            </a:pP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66F1F6-7FB2-CCE7-4284-1AF6F1435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23</a:t>
            </a:fld>
            <a:endParaRPr lang="en-US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67469C4-5CA3-2983-AC7B-3EC3C71A7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35044"/>
            <a:ext cx="7002517" cy="767748"/>
          </a:xfrm>
        </p:spPr>
        <p:txBody>
          <a:bodyPr>
            <a:normAutofit/>
          </a:bodyPr>
          <a:lstStyle/>
          <a:p>
            <a:r>
              <a:rPr lang="en-US" sz="2400" dirty="0"/>
              <a:t>Topic D: </a:t>
            </a:r>
            <a:r>
              <a:rPr lang="en-GB" sz="2400" dirty="0"/>
              <a:t>Outdoor Navigation with Meta Aria Smart Glasses for Visually Impaired People</a:t>
            </a:r>
          </a:p>
        </p:txBody>
      </p:sp>
      <p:pic>
        <p:nvPicPr>
          <p:cNvPr id="9" name="Picture 2" descr="cv:hci - CVHCI">
            <a:extLst>
              <a:ext uri="{FF2B5EF4-FFF2-40B4-BE49-F238E27FC236}">
                <a16:creationId xmlns:a16="http://schemas.microsoft.com/office/drawing/2014/main" id="{3B01BAF2-E2A2-4C36-E890-B19480ED8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084" y="394871"/>
            <a:ext cx="2018512" cy="77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166B72F-4449-DBB1-3396-1817D8DAFA35}"/>
              </a:ext>
            </a:extLst>
          </p:cNvPr>
          <p:cNvSpPr txBox="1">
            <a:spLocks/>
          </p:cNvSpPr>
          <p:nvPr/>
        </p:nvSpPr>
        <p:spPr>
          <a:xfrm>
            <a:off x="76756" y="1223698"/>
            <a:ext cx="10151912" cy="45226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1448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27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06" indent="-265098" algn="l" defTabSz="898472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535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114" indent="-26509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5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26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00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579" lvl="1" indent="0">
              <a:lnSpc>
                <a:spcPct val="100000"/>
              </a:lnSpc>
              <a:buNone/>
            </a:pPr>
            <a:r>
              <a:rPr lang="en-GB" sz="2000" b="1" dirty="0"/>
              <a:t>References</a:t>
            </a:r>
          </a:p>
          <a:p>
            <a:pPr lvl="2">
              <a:lnSpc>
                <a:spcPct val="100000"/>
              </a:lnSpc>
            </a:pPr>
            <a:r>
              <a:rPr lang="en-GB" sz="1800" dirty="0" err="1"/>
              <a:t>PIDNet</a:t>
            </a:r>
            <a:r>
              <a:rPr lang="en-GB" sz="1800" dirty="0"/>
              <a:t>: </a:t>
            </a:r>
            <a:r>
              <a:rPr lang="en-GB" sz="1800" dirty="0">
                <a:hlinkClick r:id="rId4"/>
              </a:rPr>
              <a:t>https://github.com/XuJiacong/PIDNet</a:t>
            </a:r>
            <a:r>
              <a:rPr lang="en-GB" sz="1800" dirty="0"/>
              <a:t> </a:t>
            </a:r>
          </a:p>
          <a:p>
            <a:pPr lvl="2">
              <a:lnSpc>
                <a:spcPct val="100000"/>
              </a:lnSpc>
            </a:pPr>
            <a:r>
              <a:rPr lang="en-GB" sz="1800" dirty="0"/>
              <a:t>Meta Aria Glasses: </a:t>
            </a:r>
            <a:r>
              <a:rPr lang="en-GB" sz="1800" dirty="0">
                <a:hlinkClick r:id="rId5"/>
              </a:rPr>
              <a:t>https://facebookresearch.github.io/projectaria_tools/docs/intro</a:t>
            </a:r>
            <a:r>
              <a:rPr lang="en-GB" sz="1800" dirty="0"/>
              <a:t>  </a:t>
            </a:r>
          </a:p>
          <a:p>
            <a:pPr lvl="2">
              <a:lnSpc>
                <a:spcPct val="100000"/>
              </a:lnSpc>
            </a:pPr>
            <a:r>
              <a:rPr lang="en-GB" sz="1800" dirty="0" err="1"/>
              <a:t>OSMnx</a:t>
            </a:r>
            <a:r>
              <a:rPr lang="en-GB" sz="1800" dirty="0"/>
              <a:t>: </a:t>
            </a:r>
            <a:r>
              <a:rPr lang="en-GB" sz="1800" dirty="0">
                <a:hlinkClick r:id="rId6"/>
              </a:rPr>
              <a:t>https://osmnx.readthedocs.io/en/stable/</a:t>
            </a:r>
            <a:r>
              <a:rPr lang="en-GB" sz="1800" dirty="0"/>
              <a:t>   </a:t>
            </a:r>
          </a:p>
          <a:p>
            <a:pPr lvl="2">
              <a:lnSpc>
                <a:spcPct val="100000"/>
              </a:lnSpc>
            </a:pPr>
            <a:r>
              <a:rPr lang="en-GB" sz="1800" dirty="0" err="1"/>
              <a:t>NetworkX</a:t>
            </a:r>
            <a:r>
              <a:rPr lang="en-GB" sz="1800" dirty="0"/>
              <a:t>: </a:t>
            </a:r>
            <a:r>
              <a:rPr lang="en-GB" sz="1800" dirty="0">
                <a:hlinkClick r:id="rId7"/>
              </a:rPr>
              <a:t>https://networkx.org/documentation/stable/</a:t>
            </a:r>
            <a:r>
              <a:rPr lang="en-GB" sz="1800" dirty="0"/>
              <a:t> </a:t>
            </a:r>
          </a:p>
          <a:p>
            <a:pPr lvl="2">
              <a:lnSpc>
                <a:spcPct val="100000"/>
              </a:lnSpc>
            </a:pPr>
            <a:endParaRPr lang="en-GB" sz="1800" dirty="0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84BB6600-51CF-D2FA-0746-F589029A10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</p:spPr>
        <p:txBody>
          <a:bodyPr/>
          <a:lstStyle/>
          <a:p>
            <a:r>
              <a:rPr lang="en-US" dirty="0"/>
              <a:t>28.04.2025</a:t>
            </a:r>
          </a:p>
        </p:txBody>
      </p:sp>
    </p:spTree>
    <p:extLst>
      <p:ext uri="{BB962C8B-B14F-4D97-AF65-F5344CB8AC3E}">
        <p14:creationId xmlns:p14="http://schemas.microsoft.com/office/powerpoint/2010/main" val="22350084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009DB6-0CC3-6269-8279-84ACA45E7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B7DAF3-90F5-720F-D8FB-8C63F9086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24</a:t>
            </a:fld>
            <a:endParaRPr lang="en-US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0F1E477-B62A-CA47-8039-EC7A06ABD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3230" y="2596880"/>
            <a:ext cx="1745493" cy="767748"/>
          </a:xfrm>
        </p:spPr>
        <p:txBody>
          <a:bodyPr>
            <a:normAutofit/>
          </a:bodyPr>
          <a:lstStyle/>
          <a:p>
            <a:r>
              <a:rPr lang="en-GB" dirty="0"/>
              <a:t>TOPIC E</a:t>
            </a:r>
          </a:p>
        </p:txBody>
      </p:sp>
      <p:pic>
        <p:nvPicPr>
          <p:cNvPr id="6" name="Picture 2" descr="cv:hci - CVHCI">
            <a:extLst>
              <a:ext uri="{FF2B5EF4-FFF2-40B4-BE49-F238E27FC236}">
                <a16:creationId xmlns:a16="http://schemas.microsoft.com/office/drawing/2014/main" id="{F6155889-3118-A0BD-4532-B1ACB9E87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371" y="458542"/>
            <a:ext cx="1716106" cy="6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602DFF19-CF70-6D00-D33C-7903A7232813}"/>
              </a:ext>
            </a:extLst>
          </p:cNvPr>
          <p:cNvSpPr txBox="1">
            <a:spLocks/>
          </p:cNvSpPr>
          <p:nvPr/>
        </p:nvSpPr>
        <p:spPr>
          <a:xfrm>
            <a:off x="2038756" y="3429000"/>
            <a:ext cx="7634439" cy="121025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34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199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2000" b="0" dirty="0"/>
              <a:t>Supervisors: </a:t>
            </a:r>
          </a:p>
          <a:p>
            <a:pPr algn="ctr"/>
            <a:r>
              <a:rPr lang="en-GB" sz="2000" b="0" dirty="0"/>
              <a:t>Omar </a:t>
            </a:r>
            <a:r>
              <a:rPr lang="en-GB" sz="2000" b="0" dirty="0" err="1"/>
              <a:t>Moured</a:t>
            </a:r>
            <a:r>
              <a:rPr lang="en-GB" sz="2000" b="0" dirty="0"/>
              <a:t> (</a:t>
            </a:r>
            <a:r>
              <a:rPr lang="en-GB" sz="2000" b="0" dirty="0">
                <a:hlinkClick r:id="rId3"/>
              </a:rPr>
              <a:t>omar.moured@kit.edu</a:t>
            </a:r>
            <a:r>
              <a:rPr lang="en-GB" sz="2000" b="0" dirty="0"/>
              <a:t>) </a:t>
            </a:r>
          </a:p>
          <a:p>
            <a:pPr algn="ctr"/>
            <a:r>
              <a:rPr lang="en-GB" sz="2000" b="0" dirty="0"/>
              <a:t>Yufan Chen (</a:t>
            </a:r>
            <a:r>
              <a:rPr lang="en-GB" sz="2000" b="0" dirty="0">
                <a:hlinkClick r:id="rId4"/>
              </a:rPr>
              <a:t>yufan.chen@kit.edu</a:t>
            </a:r>
            <a:r>
              <a:rPr lang="en-GB" sz="2000" b="0" dirty="0"/>
              <a:t>)</a:t>
            </a:r>
          </a:p>
          <a:p>
            <a:pPr algn="ctr"/>
            <a:r>
              <a:rPr lang="en-GB" sz="2000" b="0" dirty="0"/>
              <a:t>Ruiping Liu (</a:t>
            </a:r>
            <a:r>
              <a:rPr lang="en-GB" sz="2000" b="0" dirty="0">
                <a:hlinkClick r:id="rId5"/>
              </a:rPr>
              <a:t>ruiping.liu@kit.edu</a:t>
            </a:r>
            <a:r>
              <a:rPr lang="en-GB" sz="2000" b="0" dirty="0"/>
              <a:t>) </a:t>
            </a:r>
          </a:p>
        </p:txBody>
      </p:sp>
      <p:pic>
        <p:nvPicPr>
          <p:cNvPr id="2" name="Picture 2" descr="KIT - ACCESS@KIT - Homepage ACCESS@KIT">
            <a:extLst>
              <a:ext uri="{FF2B5EF4-FFF2-40B4-BE49-F238E27FC236}">
                <a16:creationId xmlns:a16="http://schemas.microsoft.com/office/drawing/2014/main" id="{06AE9302-6DF0-05E6-8E96-513F4D6FD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259" y="458542"/>
            <a:ext cx="1831419" cy="62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D947CBD4-1134-6B62-2829-31DD9F49E0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</p:spPr>
        <p:txBody>
          <a:bodyPr/>
          <a:lstStyle/>
          <a:p>
            <a:r>
              <a:rPr lang="en-US" dirty="0"/>
              <a:t>28.04.2025</a:t>
            </a:r>
          </a:p>
        </p:txBody>
      </p:sp>
    </p:spTree>
    <p:extLst>
      <p:ext uri="{BB962C8B-B14F-4D97-AF65-F5344CB8AC3E}">
        <p14:creationId xmlns:p14="http://schemas.microsoft.com/office/powerpoint/2010/main" val="4175958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C73BA-430C-8489-8519-1ED6C21F5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919384-E1D2-4B38-02A9-A0DBDCD3C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646574"/>
            <a:ext cx="11125200" cy="4486472"/>
          </a:xfrm>
        </p:spPr>
        <p:txBody>
          <a:bodyPr/>
          <a:lstStyle/>
          <a:p>
            <a:pPr marL="0" indent="0">
              <a:buNone/>
            </a:pP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7694A-319A-00AC-7010-D1C1F5AA5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25</a:t>
            </a:fld>
            <a:endParaRPr lang="en-US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6F33AEA-9454-AA72-69FD-4CEF2CA66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35044"/>
            <a:ext cx="7002517" cy="767748"/>
          </a:xfrm>
        </p:spPr>
        <p:txBody>
          <a:bodyPr>
            <a:normAutofit/>
          </a:bodyPr>
          <a:lstStyle/>
          <a:p>
            <a:r>
              <a:rPr lang="en-US" sz="2400" dirty="0"/>
              <a:t>Topic E: </a:t>
            </a:r>
            <a:r>
              <a:rPr lang="en-GB" sz="2400" dirty="0"/>
              <a:t>Accessible Tool for Paper Form Filling</a:t>
            </a:r>
          </a:p>
        </p:txBody>
      </p:sp>
      <p:pic>
        <p:nvPicPr>
          <p:cNvPr id="9" name="Picture 2" descr="cv:hci - CVHCI">
            <a:extLst>
              <a:ext uri="{FF2B5EF4-FFF2-40B4-BE49-F238E27FC236}">
                <a16:creationId xmlns:a16="http://schemas.microsoft.com/office/drawing/2014/main" id="{57A15AE6-976A-A4FD-2DDC-00B380575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068" y="549771"/>
            <a:ext cx="1175600" cy="45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16F6F3E8-CB7A-6531-3181-1884B4BB70CD}"/>
              </a:ext>
            </a:extLst>
          </p:cNvPr>
          <p:cNvSpPr txBox="1">
            <a:spLocks/>
          </p:cNvSpPr>
          <p:nvPr/>
        </p:nvSpPr>
        <p:spPr>
          <a:xfrm>
            <a:off x="76756" y="1265956"/>
            <a:ext cx="7110274" cy="45226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1448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27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06" indent="-265098" algn="l" defTabSz="898472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535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114" indent="-26509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5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26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00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579" lvl="1" indent="0">
              <a:lnSpc>
                <a:spcPct val="100000"/>
              </a:lnSpc>
              <a:buNone/>
            </a:pPr>
            <a:r>
              <a:rPr lang="en-GB" sz="1600" b="1" dirty="0"/>
              <a:t>Tasks</a:t>
            </a:r>
          </a:p>
          <a:p>
            <a:pPr lvl="1">
              <a:lnSpc>
                <a:spcPct val="100000"/>
              </a:lnSpc>
            </a:pPr>
            <a:r>
              <a:rPr lang="en-GB" sz="1600" dirty="0"/>
              <a:t>Paper Form Detection	</a:t>
            </a:r>
          </a:p>
          <a:p>
            <a:pPr lvl="2">
              <a:lnSpc>
                <a:spcPct val="100000"/>
              </a:lnSpc>
            </a:pPr>
            <a:r>
              <a:rPr lang="en-GB" sz="1200" dirty="0"/>
              <a:t>Accurate recognition of fields and labels</a:t>
            </a:r>
          </a:p>
          <a:p>
            <a:pPr lvl="2">
              <a:lnSpc>
                <a:spcPct val="100000"/>
              </a:lnSpc>
            </a:pPr>
            <a:r>
              <a:rPr lang="en-GB" sz="1200" dirty="0"/>
              <a:t>Create an accessible listing of the form structure, ensuring each field is identified and labelled for easy navigation.</a:t>
            </a:r>
          </a:p>
          <a:p>
            <a:pPr lvl="1">
              <a:lnSpc>
                <a:spcPct val="100000"/>
              </a:lnSpc>
            </a:pPr>
            <a:r>
              <a:rPr lang="en-GB" sz="1600" dirty="0"/>
              <a:t>Guidance System Design through Pinpoint interaction </a:t>
            </a:r>
          </a:p>
          <a:p>
            <a:pPr lvl="2">
              <a:lnSpc>
                <a:spcPct val="100000"/>
              </a:lnSpc>
            </a:pPr>
            <a:r>
              <a:rPr lang="en-GB" sz="1200" dirty="0"/>
              <a:t>Guidance through pinpoint delivers real-time cues so users can align their pen or finger with the correct form field, ensuring they physically write in the right location.</a:t>
            </a:r>
          </a:p>
          <a:p>
            <a:pPr lvl="3">
              <a:lnSpc>
                <a:spcPct val="100000"/>
              </a:lnSpc>
            </a:pPr>
            <a:r>
              <a:rPr lang="en-GB" sz="1200" dirty="0"/>
              <a:t>Continuous audio cues can steer the pen, while vibrations offer discreet, real-time nudges in the desired direction.</a:t>
            </a:r>
          </a:p>
          <a:p>
            <a:pPr lvl="3">
              <a:lnSpc>
                <a:spcPct val="100000"/>
              </a:lnSpc>
            </a:pPr>
            <a:r>
              <a:rPr lang="en-GB" sz="1200" dirty="0"/>
              <a:t>It helps users navigate faster to the start position, making truly independent form-filling feasible.</a:t>
            </a:r>
          </a:p>
          <a:p>
            <a:pPr lvl="1">
              <a:lnSpc>
                <a:spcPct val="100000"/>
              </a:lnSpc>
            </a:pPr>
            <a:r>
              <a:rPr lang="en-GB" sz="1600" dirty="0"/>
              <a:t>Dynamic Pattern System Design based on detection results</a:t>
            </a:r>
          </a:p>
          <a:p>
            <a:pPr lvl="2">
              <a:lnSpc>
                <a:spcPct val="100000"/>
              </a:lnSpc>
            </a:pPr>
            <a:r>
              <a:rPr lang="en-GB" sz="1200" dirty="0"/>
              <a:t>Dynamic pattern automatically adapts to highlight only the fields that require input, using either mechanical guidance or automated cues. </a:t>
            </a:r>
          </a:p>
          <a:p>
            <a:pPr lvl="3">
              <a:lnSpc>
                <a:spcPct val="100000"/>
              </a:lnSpc>
            </a:pPr>
            <a:r>
              <a:rPr lang="en-GB" sz="1200" dirty="0"/>
              <a:t>This approach ensures that the user’s attention is focused solely on each relevant area, enabling a more efficient and accessible form-filling process.</a:t>
            </a:r>
          </a:p>
        </p:txBody>
      </p:sp>
      <p:pic>
        <p:nvPicPr>
          <p:cNvPr id="7" name="Picture 2" descr="KIT - ACCESS@KIT - Homepage ACCESS@KIT">
            <a:extLst>
              <a:ext uri="{FF2B5EF4-FFF2-40B4-BE49-F238E27FC236}">
                <a16:creationId xmlns:a16="http://schemas.microsoft.com/office/drawing/2014/main" id="{D6657E66-2068-4A38-7AA3-7E070D9A4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524" y="549771"/>
            <a:ext cx="1326645" cy="45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fficeArt object">
            <a:extLst>
              <a:ext uri="{FF2B5EF4-FFF2-40B4-BE49-F238E27FC236}">
                <a16:creationId xmlns:a16="http://schemas.microsoft.com/office/drawing/2014/main" id="{AFFEFC0F-9956-ACCD-942E-EFA990F25B18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685715" y="1271691"/>
            <a:ext cx="3945098" cy="266265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4" name="officeArt object">
            <a:extLst>
              <a:ext uri="{FF2B5EF4-FFF2-40B4-BE49-F238E27FC236}">
                <a16:creationId xmlns:a16="http://schemas.microsoft.com/office/drawing/2014/main" id="{18FCED84-A047-7EF2-5776-60FD80391304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8242213" y="4082958"/>
            <a:ext cx="3107274" cy="204900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7AB1BA70-8B5E-AF63-1028-6540F31769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</p:spPr>
        <p:txBody>
          <a:bodyPr/>
          <a:lstStyle/>
          <a:p>
            <a:r>
              <a:rPr lang="en-US" dirty="0"/>
              <a:t>28.04.2025</a:t>
            </a:r>
          </a:p>
        </p:txBody>
      </p:sp>
    </p:spTree>
    <p:extLst>
      <p:ext uri="{BB962C8B-B14F-4D97-AF65-F5344CB8AC3E}">
        <p14:creationId xmlns:p14="http://schemas.microsoft.com/office/powerpoint/2010/main" val="15687368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08408-91C4-93BA-1EB2-B371B7946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3C485D5-7F86-25F5-5321-B8BD50BDE3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646574"/>
            <a:ext cx="11125200" cy="4486472"/>
          </a:xfrm>
        </p:spPr>
        <p:txBody>
          <a:bodyPr/>
          <a:lstStyle/>
          <a:p>
            <a:pPr marL="0" indent="0">
              <a:buNone/>
            </a:pP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8E0A52-8145-74B0-EC9D-34F93D591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26</a:t>
            </a:fld>
            <a:endParaRPr lang="en-US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F4AF708-3846-98C6-7DFE-C9125E0C4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35044"/>
            <a:ext cx="7002517" cy="767748"/>
          </a:xfrm>
        </p:spPr>
        <p:txBody>
          <a:bodyPr>
            <a:normAutofit/>
          </a:bodyPr>
          <a:lstStyle/>
          <a:p>
            <a:r>
              <a:rPr lang="en-US" sz="2400" dirty="0"/>
              <a:t>Topic E: </a:t>
            </a:r>
            <a:r>
              <a:rPr lang="en-GB" sz="2400" dirty="0"/>
              <a:t>Outdoor Navigation with Meta Aria Smart Glasses for Visually Impaired People</a:t>
            </a:r>
          </a:p>
        </p:txBody>
      </p:sp>
      <p:pic>
        <p:nvPicPr>
          <p:cNvPr id="9" name="Picture 2" descr="cv:hci - CVHCI">
            <a:extLst>
              <a:ext uri="{FF2B5EF4-FFF2-40B4-BE49-F238E27FC236}">
                <a16:creationId xmlns:a16="http://schemas.microsoft.com/office/drawing/2014/main" id="{09BA370A-F1AE-1D4E-6634-F0684FC60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084" y="394871"/>
            <a:ext cx="2018512" cy="77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A1F7905-EC6B-8332-BAA2-7458583EF657}"/>
              </a:ext>
            </a:extLst>
          </p:cNvPr>
          <p:cNvSpPr txBox="1">
            <a:spLocks/>
          </p:cNvSpPr>
          <p:nvPr/>
        </p:nvSpPr>
        <p:spPr>
          <a:xfrm>
            <a:off x="895480" y="1223699"/>
            <a:ext cx="9333187" cy="41365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1448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27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06" indent="-265098" algn="l" defTabSz="898472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535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114" indent="-26509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5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26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00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579" lvl="1" indent="0">
              <a:lnSpc>
                <a:spcPct val="100000"/>
              </a:lnSpc>
              <a:buNone/>
            </a:pPr>
            <a:r>
              <a:rPr lang="en-GB" sz="2000" b="1" dirty="0"/>
              <a:t>References</a:t>
            </a:r>
          </a:p>
          <a:p>
            <a:pPr marL="342900" lvl="0" indent="-342900" fontAlgn="base">
              <a:lnSpc>
                <a:spcPct val="115000"/>
              </a:lnSpc>
              <a:buFont typeface="+mj-lt"/>
              <a:buAutoNum type="arabicPeriod"/>
            </a:pPr>
            <a:r>
              <a:rPr lang="en-US" sz="1800" u="none" strike="noStrike" kern="0" spc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 Unicode MS"/>
                <a:cs typeface="Arial Unicode MS"/>
              </a:rPr>
              <a:t>Write-it-Yourself with the Aid of Smartwatches: A Wizard-of-Oz Experiment with Blind People </a:t>
            </a:r>
            <a:r>
              <a:rPr lang="en-US" sz="1800" u="sng" strike="noStrike" kern="0" spc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1155CC"/>
                  </a:solidFill>
                </a:uFill>
                <a:latin typeface="Arial" panose="020B0604020202020204" pitchFamily="34" charset="0"/>
                <a:ea typeface="Arial Unicode MS"/>
                <a:cs typeface="Arial Unicode MS"/>
                <a:hlinkClick r:id="rId4"/>
              </a:rPr>
              <a:t>[pdf]</a:t>
            </a:r>
            <a:endParaRPr lang="en-GB" sz="1800" u="none" strike="noStrike" kern="0" spc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Arial Unicode MS"/>
              <a:cs typeface="Arial Unicode MS"/>
            </a:endParaRPr>
          </a:p>
          <a:p>
            <a:pPr marL="342900" lvl="0" indent="-342900" fontAlgn="base">
              <a:lnSpc>
                <a:spcPct val="115000"/>
              </a:lnSpc>
              <a:buFont typeface="+mj-lt"/>
              <a:buAutoNum type="arabicPeriod"/>
            </a:pPr>
            <a:r>
              <a:rPr lang="en-US" sz="1800" u="none" strike="noStrike" kern="0" spc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 Unicode MS"/>
                <a:cs typeface="Arial Unicode MS"/>
              </a:rPr>
              <a:t>Towards enabling blind people to independently write on printed forms </a:t>
            </a:r>
            <a:r>
              <a:rPr lang="en-US" sz="1800" u="sng" strike="noStrike" kern="0" spc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1155CC"/>
                  </a:solidFill>
                </a:uFill>
                <a:latin typeface="Arial" panose="020B0604020202020204" pitchFamily="34" charset="0"/>
                <a:ea typeface="Arial Unicode MS"/>
                <a:cs typeface="Arial Unicode MS"/>
                <a:hlinkClick r:id="rId5"/>
              </a:rPr>
              <a:t>[pdf]</a:t>
            </a:r>
            <a:endParaRPr lang="en-GB" sz="1800" u="none" strike="noStrike" kern="0" spc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Arial Unicode MS"/>
              <a:cs typeface="Arial Unicode MS"/>
            </a:endParaRPr>
          </a:p>
          <a:p>
            <a:pPr marL="342900" lvl="0" indent="-342900" fontAlgn="base">
              <a:lnSpc>
                <a:spcPct val="115000"/>
              </a:lnSpc>
              <a:buFont typeface="+mj-lt"/>
              <a:buAutoNum type="arabicPeriod"/>
            </a:pPr>
            <a:r>
              <a:rPr lang="en-US" sz="1800" u="none" strike="noStrike" kern="0" spc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 Unicode MS"/>
                <a:cs typeface="Arial Unicode MS"/>
              </a:rPr>
              <a:t>Take My Hand: Automated Hand-Based Spatial Guidance for the Visually Impaired [</a:t>
            </a:r>
            <a:r>
              <a:rPr lang="en-GB" sz="1800" u="sng" strike="noStrike" kern="0" spc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1155CC"/>
                  </a:solidFill>
                </a:uFill>
                <a:latin typeface="Arial" panose="020B0604020202020204" pitchFamily="34" charset="0"/>
                <a:ea typeface="Arial Unicode MS"/>
                <a:cs typeface="Arial Unicode MS"/>
                <a:hlinkClick r:id="rId6"/>
              </a:rPr>
              <a:t>pdf</a:t>
            </a:r>
            <a:r>
              <a:rPr lang="pt-PT" sz="1800" u="sng" strike="noStrike" kern="0" spc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1155CC"/>
                  </a:solidFill>
                </a:uFill>
                <a:latin typeface="Arial" panose="020B0604020202020204" pitchFamily="34" charset="0"/>
                <a:ea typeface="Arial Unicode MS"/>
                <a:cs typeface="Arial Unicode MS"/>
              </a:rPr>
              <a:t>]</a:t>
            </a:r>
            <a:endParaRPr lang="en-GB" sz="1800" u="none" strike="noStrike" kern="0" spc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Arial Unicode MS"/>
              <a:cs typeface="Arial Unicode MS"/>
            </a:endParaRP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BF1A7A7E-0CFC-E1E2-5F7F-58CA917300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</p:spPr>
        <p:txBody>
          <a:bodyPr/>
          <a:lstStyle/>
          <a:p>
            <a:r>
              <a:rPr lang="en-US" dirty="0"/>
              <a:t>28.04.2025</a:t>
            </a:r>
          </a:p>
        </p:txBody>
      </p:sp>
    </p:spTree>
    <p:extLst>
      <p:ext uri="{BB962C8B-B14F-4D97-AF65-F5344CB8AC3E}">
        <p14:creationId xmlns:p14="http://schemas.microsoft.com/office/powerpoint/2010/main" val="39141964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8F959B-0B0B-4C55-0B50-51D801C78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7318F1-1B7A-A832-893B-7701227B5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27</a:t>
            </a:fld>
            <a:endParaRPr lang="en-US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6419A2E-9678-457D-E0A9-14667C11F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3230" y="2596880"/>
            <a:ext cx="1745493" cy="767748"/>
          </a:xfrm>
        </p:spPr>
        <p:txBody>
          <a:bodyPr>
            <a:normAutofit/>
          </a:bodyPr>
          <a:lstStyle/>
          <a:p>
            <a:r>
              <a:rPr lang="en-GB" dirty="0"/>
              <a:t>TOPIC F</a:t>
            </a:r>
          </a:p>
        </p:txBody>
      </p:sp>
      <p:pic>
        <p:nvPicPr>
          <p:cNvPr id="6" name="Picture 2" descr="cv:hci - CVHCI">
            <a:extLst>
              <a:ext uri="{FF2B5EF4-FFF2-40B4-BE49-F238E27FC236}">
                <a16:creationId xmlns:a16="http://schemas.microsoft.com/office/drawing/2014/main" id="{6B0F4907-63C7-4265-E4B2-16A49D9C7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371" y="458542"/>
            <a:ext cx="1716106" cy="6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270AB750-3B4B-AE78-2EBA-20A0D12660B5}"/>
              </a:ext>
            </a:extLst>
          </p:cNvPr>
          <p:cNvSpPr txBox="1">
            <a:spLocks/>
          </p:cNvSpPr>
          <p:nvPr/>
        </p:nvSpPr>
        <p:spPr>
          <a:xfrm>
            <a:off x="2038756" y="3429000"/>
            <a:ext cx="7634439" cy="121025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34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199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2000" b="0" dirty="0"/>
              <a:t>Supervisors: </a:t>
            </a:r>
          </a:p>
          <a:p>
            <a:pPr algn="ctr"/>
            <a:r>
              <a:rPr lang="en-GB" sz="2000" b="0" dirty="0"/>
              <a:t>Jiaming Zhang (</a:t>
            </a:r>
            <a:r>
              <a:rPr lang="en-GB" sz="2000" b="0" dirty="0">
                <a:hlinkClick r:id="rId3"/>
              </a:rPr>
              <a:t>jiaming.zhang@kit.edu</a:t>
            </a:r>
            <a:r>
              <a:rPr lang="en-GB" sz="2000" b="0" dirty="0"/>
              <a:t>) </a:t>
            </a:r>
          </a:p>
        </p:txBody>
      </p:sp>
      <p:pic>
        <p:nvPicPr>
          <p:cNvPr id="2" name="Picture 2" descr="KIT - ACCESS@KIT - Homepage ACCESS@KIT">
            <a:extLst>
              <a:ext uri="{FF2B5EF4-FFF2-40B4-BE49-F238E27FC236}">
                <a16:creationId xmlns:a16="http://schemas.microsoft.com/office/drawing/2014/main" id="{B579FACE-4D9D-3AE3-ED8D-4CF47AB32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259" y="458542"/>
            <a:ext cx="1831419" cy="62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EC76932A-D51D-80D2-896A-C8A9F67B56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</p:spPr>
        <p:txBody>
          <a:bodyPr/>
          <a:lstStyle/>
          <a:p>
            <a:r>
              <a:rPr lang="en-US" dirty="0"/>
              <a:t>28.04.2025</a:t>
            </a:r>
          </a:p>
        </p:txBody>
      </p:sp>
    </p:spTree>
    <p:extLst>
      <p:ext uri="{BB962C8B-B14F-4D97-AF65-F5344CB8AC3E}">
        <p14:creationId xmlns:p14="http://schemas.microsoft.com/office/powerpoint/2010/main" val="7396985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841DE-835E-757A-2B3D-D9CF387AC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98E94C-FD9F-5EF1-9E9B-7045D4EBD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571" y="1645608"/>
            <a:ext cx="11125200" cy="4486472"/>
          </a:xfrm>
        </p:spPr>
        <p:txBody>
          <a:bodyPr/>
          <a:lstStyle/>
          <a:p>
            <a:pPr marL="0" indent="0">
              <a:buNone/>
            </a:pP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CE9452-9AB8-064E-CFEE-DC6F863A6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28</a:t>
            </a:fld>
            <a:endParaRPr lang="en-US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DEE208E-BD39-518D-E7F4-1B383EC86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35044"/>
            <a:ext cx="7002517" cy="767748"/>
          </a:xfrm>
        </p:spPr>
        <p:txBody>
          <a:bodyPr>
            <a:normAutofit/>
          </a:bodyPr>
          <a:lstStyle/>
          <a:p>
            <a:r>
              <a:rPr lang="en-US" sz="2400" dirty="0"/>
              <a:t>Topic F: </a:t>
            </a:r>
            <a:r>
              <a:rPr lang="en-GB" sz="2400" dirty="0"/>
              <a:t>Exploring Coding Agents to improve Usability of iOS applications for Blind Users </a:t>
            </a:r>
          </a:p>
        </p:txBody>
      </p:sp>
      <p:pic>
        <p:nvPicPr>
          <p:cNvPr id="9" name="Picture 2" descr="cv:hci - CVHCI">
            <a:extLst>
              <a:ext uri="{FF2B5EF4-FFF2-40B4-BE49-F238E27FC236}">
                <a16:creationId xmlns:a16="http://schemas.microsoft.com/office/drawing/2014/main" id="{FD63AB29-882D-30B5-6992-4749B6E10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1678" y="1384239"/>
            <a:ext cx="1797028" cy="69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F6CFC6E0-3D18-FAC8-EBEB-402F12C74EA4}"/>
              </a:ext>
            </a:extLst>
          </p:cNvPr>
          <p:cNvSpPr txBox="1">
            <a:spLocks/>
          </p:cNvSpPr>
          <p:nvPr/>
        </p:nvSpPr>
        <p:spPr>
          <a:xfrm>
            <a:off x="76755" y="1223698"/>
            <a:ext cx="9887051" cy="51061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1448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27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06" indent="-265098" algn="l" defTabSz="898472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535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114" indent="-26509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5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26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00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579" lvl="1" indent="0">
              <a:lnSpc>
                <a:spcPct val="100000"/>
              </a:lnSpc>
              <a:buNone/>
            </a:pPr>
            <a:r>
              <a:rPr lang="en-GB" sz="1400" b="1" dirty="0"/>
              <a:t>Tasks</a:t>
            </a:r>
          </a:p>
          <a:p>
            <a:pPr lvl="1">
              <a:lnSpc>
                <a:spcPct val="100000"/>
              </a:lnSpc>
            </a:pPr>
            <a:r>
              <a:rPr lang="en-GB" sz="1400" dirty="0"/>
              <a:t>Vision-Based Mobile App with AI Agents: </a:t>
            </a:r>
          </a:p>
          <a:p>
            <a:pPr lvl="2">
              <a:lnSpc>
                <a:spcPct val="100000"/>
              </a:lnSpc>
            </a:pPr>
            <a:r>
              <a:rPr lang="en-GB" sz="1400" dirty="0"/>
              <a:t>Develop a basic iOS app that can perform vision-based functions (e.g., real-time object recognition, object search, path following) by using AI agents (</a:t>
            </a:r>
            <a:r>
              <a:rPr lang="en-GB" sz="1400" dirty="0" err="1"/>
              <a:t>Github</a:t>
            </a:r>
            <a:r>
              <a:rPr lang="en-GB" sz="1400" dirty="0"/>
              <a:t> </a:t>
            </a:r>
            <a:r>
              <a:rPr lang="en-GB" sz="1400" dirty="0" err="1"/>
              <a:t>colilot</a:t>
            </a:r>
            <a:r>
              <a:rPr lang="en-GB" sz="1400" dirty="0"/>
              <a:t>, Cursor, ChatGPT, </a:t>
            </a:r>
            <a:r>
              <a:rPr lang="en-GB" sz="1400" dirty="0" err="1"/>
              <a:t>CodeGPT</a:t>
            </a:r>
            <a:r>
              <a:rPr lang="en-GB" sz="1400" dirty="0"/>
              <a:t>, etc). </a:t>
            </a:r>
          </a:p>
          <a:p>
            <a:pPr lvl="1">
              <a:lnSpc>
                <a:spcPct val="100000"/>
              </a:lnSpc>
            </a:pPr>
            <a:r>
              <a:rPr lang="en-GB" sz="1400" dirty="0"/>
              <a:t>Usability Improvement with AI Agents: </a:t>
            </a:r>
          </a:p>
          <a:p>
            <a:pPr lvl="2">
              <a:lnSpc>
                <a:spcPct val="100000"/>
              </a:lnSpc>
            </a:pPr>
            <a:r>
              <a:rPr lang="en-GB" sz="1400" dirty="0"/>
              <a:t>Improve user interface based on accessibility design guidelines (e.g., screen reader support), and the input/output, like haptic or audio feedback, context-sensitive instructions, etc.</a:t>
            </a:r>
          </a:p>
          <a:p>
            <a:pPr lvl="1">
              <a:lnSpc>
                <a:spcPct val="100000"/>
              </a:lnSpc>
            </a:pPr>
            <a:r>
              <a:rPr lang="en-GB" sz="1400" dirty="0"/>
              <a:t>User Testing with Blind/Low Vision Participants:</a:t>
            </a:r>
          </a:p>
          <a:p>
            <a:pPr lvl="2">
              <a:lnSpc>
                <a:spcPct val="100000"/>
              </a:lnSpc>
            </a:pPr>
            <a:r>
              <a:rPr lang="en-GB" sz="1400" dirty="0"/>
              <a:t> Design and conduct a usability study with 2–3 blind or low vision users</a:t>
            </a:r>
          </a:p>
        </p:txBody>
      </p:sp>
      <p:pic>
        <p:nvPicPr>
          <p:cNvPr id="8" name="Picture 7" descr="A screen shot of a phone&#10;&#10;AI-generated content may be incorrect.">
            <a:extLst>
              <a:ext uri="{FF2B5EF4-FFF2-40B4-BE49-F238E27FC236}">
                <a16:creationId xmlns:a16="http://schemas.microsoft.com/office/drawing/2014/main" id="{A265E5BF-A39F-EA00-E77D-EF2893BE10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428" y="4103255"/>
            <a:ext cx="5943600" cy="2028825"/>
          </a:xfrm>
          <a:prstGeom prst="rect">
            <a:avLst/>
          </a:prstGeom>
        </p:spPr>
      </p:pic>
      <p:pic>
        <p:nvPicPr>
          <p:cNvPr id="10" name="Picture 2" descr="KIT - ACCESS@KIT - Homepage ACCESS@KIT">
            <a:extLst>
              <a:ext uri="{FF2B5EF4-FFF2-40B4-BE49-F238E27FC236}">
                <a16:creationId xmlns:a16="http://schemas.microsoft.com/office/drawing/2014/main" id="{FA44EF6A-A636-E49B-9BDE-20DCE4B3E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1678" y="2269865"/>
            <a:ext cx="1831419" cy="62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777E04CA-BB4E-688F-16FC-681A7A86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</p:spPr>
        <p:txBody>
          <a:bodyPr/>
          <a:lstStyle/>
          <a:p>
            <a:r>
              <a:rPr lang="en-US" dirty="0"/>
              <a:t>28.04.2025</a:t>
            </a:r>
          </a:p>
        </p:txBody>
      </p:sp>
    </p:spTree>
    <p:extLst>
      <p:ext uri="{BB962C8B-B14F-4D97-AF65-F5344CB8AC3E}">
        <p14:creationId xmlns:p14="http://schemas.microsoft.com/office/powerpoint/2010/main" val="3243544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83224B-3CE9-00E0-72D4-17FD7C449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92833CD-521B-F5D0-A7CC-51F5DC8E1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646574"/>
            <a:ext cx="11125200" cy="4486472"/>
          </a:xfrm>
        </p:spPr>
        <p:txBody>
          <a:bodyPr/>
          <a:lstStyle/>
          <a:p>
            <a:pPr marL="0" indent="0">
              <a:buNone/>
            </a:pP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EC88E-A82F-6603-763B-323FAD561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29</a:t>
            </a:fld>
            <a:endParaRPr lang="en-US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EDE3D35-352D-051F-2277-5D9D23EC0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35044"/>
            <a:ext cx="7002517" cy="767748"/>
          </a:xfrm>
        </p:spPr>
        <p:txBody>
          <a:bodyPr>
            <a:normAutofit/>
          </a:bodyPr>
          <a:lstStyle/>
          <a:p>
            <a:r>
              <a:rPr lang="en-US" sz="2400" dirty="0"/>
              <a:t>Topic F: </a:t>
            </a:r>
            <a:r>
              <a:rPr lang="en-GB" sz="2400" dirty="0"/>
              <a:t>Exploring Coding Agents to improve Usability of iOS applications for Blind Users </a:t>
            </a:r>
          </a:p>
        </p:txBody>
      </p:sp>
      <p:pic>
        <p:nvPicPr>
          <p:cNvPr id="9" name="Picture 2" descr="cv:hci - CVHCI">
            <a:extLst>
              <a:ext uri="{FF2B5EF4-FFF2-40B4-BE49-F238E27FC236}">
                <a16:creationId xmlns:a16="http://schemas.microsoft.com/office/drawing/2014/main" id="{88D91898-10BC-6723-F430-5EFAE19F7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084" y="394871"/>
            <a:ext cx="2018512" cy="77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A4C54E6-3E65-DFB4-0993-A2F60EB08E30}"/>
              </a:ext>
            </a:extLst>
          </p:cNvPr>
          <p:cNvSpPr txBox="1">
            <a:spLocks/>
          </p:cNvSpPr>
          <p:nvPr/>
        </p:nvSpPr>
        <p:spPr>
          <a:xfrm>
            <a:off x="895480" y="1223699"/>
            <a:ext cx="9333187" cy="41365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1448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27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06" indent="-265098" algn="l" defTabSz="898472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535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114" indent="-26509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5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26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00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buNone/>
            </a:pPr>
            <a:r>
              <a:rPr lang="en-GB" sz="1800" b="1" dirty="0"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Datasets:</a:t>
            </a:r>
            <a:endParaRPr lang="en-GB" sz="1800" dirty="0"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●"/>
            </a:pPr>
            <a:r>
              <a:rPr lang="en-GB" sz="1800" u="none" strike="noStrike" dirty="0"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COCO, LVIS, etc for object recognition or segmentation </a:t>
            </a:r>
          </a:p>
          <a:p>
            <a:pPr>
              <a:lnSpc>
                <a:spcPct val="115000"/>
              </a:lnSpc>
              <a:buNone/>
            </a:pPr>
            <a:r>
              <a:rPr lang="en-GB" sz="1800" dirty="0"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 </a:t>
            </a:r>
          </a:p>
          <a:p>
            <a:pPr>
              <a:lnSpc>
                <a:spcPct val="115000"/>
              </a:lnSpc>
              <a:buNone/>
            </a:pPr>
            <a:r>
              <a:rPr lang="en-GB" sz="1800" dirty="0"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 </a:t>
            </a:r>
          </a:p>
          <a:p>
            <a:pPr>
              <a:lnSpc>
                <a:spcPct val="115000"/>
              </a:lnSpc>
              <a:buNone/>
            </a:pPr>
            <a:r>
              <a:rPr lang="en-GB" sz="1800" b="1" dirty="0"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Related work:</a:t>
            </a:r>
            <a:endParaRPr lang="en-GB" sz="1800" dirty="0"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●"/>
            </a:pPr>
            <a:r>
              <a:rPr lang="en-GB" sz="1800" u="none" strike="noStrike" dirty="0"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Seeing AI: </a:t>
            </a:r>
            <a:r>
              <a:rPr lang="en-GB" sz="1800" u="none" strike="noStrike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hlinkClick r:id="rId4"/>
              </a:rPr>
              <a:t>https://www.seeingai.com/</a:t>
            </a:r>
            <a:r>
              <a:rPr lang="en-GB" sz="1800" u="none" strike="noStrike" dirty="0"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●"/>
            </a:pPr>
            <a:r>
              <a:rPr lang="en-GB" sz="1800" u="none" strike="noStrike" dirty="0"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Be My Eyes: </a:t>
            </a:r>
            <a:r>
              <a:rPr lang="en-GB" sz="1800" u="none" strike="noStrike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hlinkClick r:id="rId5"/>
              </a:rPr>
              <a:t>https://www.bemyeyes.com/</a:t>
            </a:r>
            <a:r>
              <a:rPr lang="en-GB" sz="1800" u="none" strike="noStrike" dirty="0"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●"/>
            </a:pPr>
            <a:r>
              <a:rPr lang="en-GB" sz="1800" u="none" strike="noStrike" dirty="0"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Envision: </a:t>
            </a:r>
            <a:r>
              <a:rPr lang="en-GB" sz="1800" u="none" strike="noStrike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hlinkClick r:id="rId6"/>
              </a:rPr>
              <a:t>https://www.letsenvision.com/app</a:t>
            </a:r>
            <a:r>
              <a:rPr lang="en-GB" sz="1800" u="none" strike="noStrike" dirty="0"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A2AAE7BC-5090-1221-315E-5AD1157ADF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</p:spPr>
        <p:txBody>
          <a:bodyPr/>
          <a:lstStyle/>
          <a:p>
            <a:r>
              <a:rPr lang="en-US" dirty="0"/>
              <a:t>28.04.2025</a:t>
            </a:r>
          </a:p>
        </p:txBody>
      </p:sp>
    </p:spTree>
    <p:extLst>
      <p:ext uri="{BB962C8B-B14F-4D97-AF65-F5344CB8AC3E}">
        <p14:creationId xmlns:p14="http://schemas.microsoft.com/office/powerpoint/2010/main" val="2693080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0A1E9-8270-E695-E19D-88E8F774C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19C64A-EE65-1AEF-3C7E-7F560653C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3</a:t>
            </a:fld>
            <a:endParaRPr lang="en-US" noProof="0"/>
          </a:p>
        </p:txBody>
      </p:sp>
      <p:sp>
        <p:nvSpPr>
          <p:cNvPr id="9" name="Titel 4">
            <a:extLst>
              <a:ext uri="{FF2B5EF4-FFF2-40B4-BE49-F238E27FC236}">
                <a16:creationId xmlns:a16="http://schemas.microsoft.com/office/drawing/2014/main" id="{5DED2AAE-4636-9B4B-AD78-CEA9AF668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</p:spPr>
        <p:txBody>
          <a:bodyPr/>
          <a:lstStyle/>
          <a:p>
            <a:r>
              <a:rPr lang="de-DE" dirty="0"/>
              <a:t>Scope of the Practical Course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E0146DD-6938-A09A-4507-92F71BC49AE3}"/>
              </a:ext>
            </a:extLst>
          </p:cNvPr>
          <p:cNvSpPr/>
          <p:nvPr/>
        </p:nvSpPr>
        <p:spPr>
          <a:xfrm>
            <a:off x="1567203" y="1481092"/>
            <a:ext cx="4520859" cy="3270975"/>
          </a:xfrm>
          <a:prstGeom prst="ellipse">
            <a:avLst/>
          </a:prstGeom>
          <a:solidFill>
            <a:schemeClr val="tx2">
              <a:lumMod val="75000"/>
              <a:alpha val="6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/>
              <a:t>Research</a:t>
            </a:r>
            <a:endParaRPr lang="en-GB" sz="36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35718CA-0BA7-BAF1-BB19-BAE6E89709CF}"/>
              </a:ext>
            </a:extLst>
          </p:cNvPr>
          <p:cNvSpPr/>
          <p:nvPr/>
        </p:nvSpPr>
        <p:spPr>
          <a:xfrm>
            <a:off x="5408357" y="1481092"/>
            <a:ext cx="4701899" cy="3270975"/>
          </a:xfrm>
          <a:prstGeom prst="ellipse">
            <a:avLst/>
          </a:prstGeom>
          <a:solidFill>
            <a:srgbClr val="FF0000">
              <a:alpha val="57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/>
              <a:t>Implementation</a:t>
            </a:r>
            <a:endParaRPr lang="en-GB" sz="3600" dirty="0"/>
          </a:p>
        </p:txBody>
      </p:sp>
      <p:pic>
        <p:nvPicPr>
          <p:cNvPr id="10" name="Picture 2" descr="cv:hci - CVHCI">
            <a:extLst>
              <a:ext uri="{FF2B5EF4-FFF2-40B4-BE49-F238E27FC236}">
                <a16:creationId xmlns:a16="http://schemas.microsoft.com/office/drawing/2014/main" id="{D9A7C85A-0646-DF11-9D47-029DB291B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371" y="458542"/>
            <a:ext cx="1716106" cy="6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52E02957-7596-8047-2673-B68E3FD68F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</p:spPr>
        <p:txBody>
          <a:bodyPr/>
          <a:lstStyle/>
          <a:p>
            <a:r>
              <a:rPr lang="en-US" dirty="0"/>
              <a:t>28.04.2025</a:t>
            </a:r>
          </a:p>
        </p:txBody>
      </p:sp>
    </p:spTree>
    <p:extLst>
      <p:ext uri="{BB962C8B-B14F-4D97-AF65-F5344CB8AC3E}">
        <p14:creationId xmlns:p14="http://schemas.microsoft.com/office/powerpoint/2010/main" val="40364110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F88417D-3CD8-6357-AF1A-1D6C91FB9B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Find a team of three people (i.e. through the MS-Teams chat)</a:t>
            </a:r>
          </a:p>
          <a:p>
            <a:r>
              <a:rPr lang="en-GB" dirty="0"/>
              <a:t>Each team sends us a ranking of the presented topics </a:t>
            </a:r>
            <a:r>
              <a:rPr lang="en-GB" b="1" dirty="0">
                <a:solidFill>
                  <a:srgbClr val="FF0000"/>
                </a:solidFill>
              </a:rPr>
              <a:t>until 4</a:t>
            </a:r>
            <a:r>
              <a:rPr lang="en-GB" b="1" baseline="30000" dirty="0">
                <a:solidFill>
                  <a:srgbClr val="FF0000"/>
                </a:solidFill>
              </a:rPr>
              <a:t>th</a:t>
            </a:r>
            <a:r>
              <a:rPr lang="en-GB" b="1" dirty="0">
                <a:solidFill>
                  <a:srgbClr val="FF0000"/>
                </a:solidFill>
              </a:rPr>
              <a:t> 23:59 of May </a:t>
            </a:r>
            <a:r>
              <a:rPr lang="en-GB" dirty="0"/>
              <a:t>per Email at </a:t>
            </a:r>
            <a:r>
              <a:rPr lang="en-GB" dirty="0">
                <a:hlinkClick r:id="rId2"/>
              </a:rPr>
              <a:t>zdravko.marinov@kit.edu</a:t>
            </a:r>
            <a:r>
              <a:rPr lang="en-GB" dirty="0"/>
              <a:t> (1 – most preferred; 6 – least preferred)</a:t>
            </a:r>
          </a:p>
          <a:p>
            <a:pPr lvl="1"/>
            <a:r>
              <a:rPr lang="en-GB" dirty="0"/>
              <a:t>Example: A2, B4, C1, D3, E5, F6</a:t>
            </a:r>
          </a:p>
          <a:p>
            <a:pPr lvl="1"/>
            <a:r>
              <a:rPr lang="en-GB" b="1" dirty="0">
                <a:solidFill>
                  <a:srgbClr val="FF0000"/>
                </a:solidFill>
              </a:rPr>
              <a:t>Late e-mails lead to exclusion of the practical course</a:t>
            </a:r>
            <a:endParaRPr lang="en-GB" dirty="0"/>
          </a:p>
          <a:p>
            <a:r>
              <a:rPr lang="en-GB" dirty="0"/>
              <a:t>If you cannot find a team, you can also send personal preferences</a:t>
            </a:r>
          </a:p>
          <a:p>
            <a:endParaRPr lang="en-GB" dirty="0"/>
          </a:p>
          <a:p>
            <a:r>
              <a:rPr lang="en-GB" dirty="0"/>
              <a:t>Students will be assigned to the respective topics based on their preferences and the order of registration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289AE-28DA-575D-BF5B-85947E102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30</a:t>
            </a:fld>
            <a:endParaRPr lang="en-US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88106A-9235-D7C8-FE04-04C034F01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Topic Selection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8F81B097-ADED-7ED4-B23F-42F732337C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</p:spPr>
        <p:txBody>
          <a:bodyPr/>
          <a:lstStyle/>
          <a:p>
            <a:r>
              <a:rPr lang="en-US" dirty="0"/>
              <a:t>28.04.2025</a:t>
            </a:r>
          </a:p>
        </p:txBody>
      </p:sp>
    </p:spTree>
    <p:extLst>
      <p:ext uri="{BB962C8B-B14F-4D97-AF65-F5344CB8AC3E}">
        <p14:creationId xmlns:p14="http://schemas.microsoft.com/office/powerpoint/2010/main" val="39032906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22395B9-5486-A264-1850-4EC81457EF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Meeting schedule (Potential process)</a:t>
            </a:r>
          </a:p>
          <a:p>
            <a:pPr lvl="1"/>
            <a:r>
              <a:rPr lang="en-GB" dirty="0"/>
              <a:t>Week 0 [28.04.25]: Introduction and topic selection</a:t>
            </a:r>
          </a:p>
          <a:p>
            <a:pPr lvl="1"/>
            <a:r>
              <a:rPr lang="en-GB" dirty="0"/>
              <a:t>Week 1: Read related work and present ideas on how to approach the problem</a:t>
            </a:r>
          </a:p>
          <a:p>
            <a:pPr lvl="1"/>
            <a:r>
              <a:rPr lang="en-GB" dirty="0"/>
              <a:t>Week 2: Implementation</a:t>
            </a:r>
          </a:p>
          <a:p>
            <a:pPr lvl="1"/>
            <a:r>
              <a:rPr lang="en-GB" dirty="0"/>
              <a:t>…</a:t>
            </a:r>
          </a:p>
          <a:p>
            <a:pPr lvl="1"/>
            <a:r>
              <a:rPr lang="en-GB" dirty="0"/>
              <a:t>Week 15 [28.07.25] (Monday 14:00-16:00): Final Presentations</a:t>
            </a:r>
          </a:p>
          <a:p>
            <a:pPr marL="355579" lvl="1" indent="0">
              <a:buNone/>
            </a:pPr>
            <a:endParaRPr lang="en-GB" dirty="0"/>
          </a:p>
          <a:p>
            <a:r>
              <a:rPr lang="en-GB" dirty="0"/>
              <a:t>Weekly meeting for discussion and status updates with corresponding supervisor</a:t>
            </a:r>
          </a:p>
          <a:p>
            <a:pPr lvl="1"/>
            <a:r>
              <a:rPr lang="en-GB" dirty="0"/>
              <a:t>Set a consistent date for weekly meetings</a:t>
            </a:r>
          </a:p>
          <a:p>
            <a:pPr marL="355579" lvl="1" indent="0">
              <a:buNone/>
            </a:pPr>
            <a:endParaRPr lang="en-GB" dirty="0"/>
          </a:p>
          <a:p>
            <a:r>
              <a:rPr lang="en-GB" dirty="0"/>
              <a:t>Register </a:t>
            </a:r>
            <a:r>
              <a:rPr lang="en-GB" dirty="0" err="1"/>
              <a:t>Projektpraktikum</a:t>
            </a:r>
            <a:r>
              <a:rPr lang="en-GB" dirty="0"/>
              <a:t> with KIT’s </a:t>
            </a:r>
            <a:r>
              <a:rPr lang="en-GB" dirty="0" err="1"/>
              <a:t>Studienb</a:t>
            </a:r>
            <a:r>
              <a:rPr lang="de-DE" dirty="0"/>
              <a:t>üro (Modulhandbuch M-INFO-102966, Teilleistung T-INFO 105943)</a:t>
            </a:r>
          </a:p>
          <a:p>
            <a:pPr lvl="1"/>
            <a:r>
              <a:rPr lang="de-DE" b="1" dirty="0">
                <a:solidFill>
                  <a:srgbClr val="FF0000"/>
                </a:solidFill>
              </a:rPr>
              <a:t>Deadline</a:t>
            </a:r>
            <a:r>
              <a:rPr lang="de-DE" dirty="0">
                <a:solidFill>
                  <a:srgbClr val="FF0000"/>
                </a:solidFill>
              </a:rPr>
              <a:t>: 11.05.2025</a:t>
            </a:r>
          </a:p>
          <a:p>
            <a:pPr lvl="1"/>
            <a:r>
              <a:rPr lang="de-DE" dirty="0"/>
              <a:t>If you are not registered by the deadline, you are not considered for the course! 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For these slides, other information, announcements and updates </a:t>
            </a:r>
            <a:r>
              <a:rPr lang="en-GB" dirty="0">
                <a:sym typeface="Wingdings" panose="05000000000000000000" pitchFamily="2" charset="2"/>
              </a:rPr>
              <a:t> check website [</a:t>
            </a:r>
            <a:r>
              <a:rPr lang="en-GB" dirty="0" err="1">
                <a:sym typeface="Wingdings" panose="05000000000000000000" pitchFamily="2" charset="2"/>
              </a:rPr>
              <a:t>coursemember</a:t>
            </a:r>
            <a:r>
              <a:rPr lang="en-GB" dirty="0">
                <a:sym typeface="Wingdings" panose="05000000000000000000" pitchFamily="2" charset="2"/>
              </a:rPr>
              <a:t>/321meins] and MS Teams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374626-0B87-F57E-D877-8F43C8BAD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31</a:t>
            </a:fld>
            <a:endParaRPr lang="en-US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D1DAD67-1912-71CF-5620-93B78F9A3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Organization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6C6038F0-74DF-20E4-5903-1982A82232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</p:spPr>
        <p:txBody>
          <a:bodyPr/>
          <a:lstStyle/>
          <a:p>
            <a:r>
              <a:rPr lang="en-US" dirty="0"/>
              <a:t>28.04.2025</a:t>
            </a:r>
          </a:p>
        </p:txBody>
      </p:sp>
    </p:spTree>
    <p:extLst>
      <p:ext uri="{BB962C8B-B14F-4D97-AF65-F5344CB8AC3E}">
        <p14:creationId xmlns:p14="http://schemas.microsoft.com/office/powerpoint/2010/main" val="2682984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EC544-FE13-A221-A258-8D00EFA8B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0F0E4-68A8-E10D-06BF-7C4224798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4</a:t>
            </a:fld>
            <a:endParaRPr lang="en-US" noProof="0"/>
          </a:p>
        </p:txBody>
      </p:sp>
      <p:sp>
        <p:nvSpPr>
          <p:cNvPr id="9" name="Titel 4">
            <a:extLst>
              <a:ext uri="{FF2B5EF4-FFF2-40B4-BE49-F238E27FC236}">
                <a16:creationId xmlns:a16="http://schemas.microsoft.com/office/drawing/2014/main" id="{387F3D15-5FD4-6DD8-B525-FA5A0F30F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</p:spPr>
        <p:txBody>
          <a:bodyPr/>
          <a:lstStyle/>
          <a:p>
            <a:r>
              <a:rPr lang="de-DE" dirty="0"/>
              <a:t>Scope of the Practical Course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85AEF09-983F-64F4-96A4-52D0A97F5AB0}"/>
              </a:ext>
            </a:extLst>
          </p:cNvPr>
          <p:cNvSpPr/>
          <p:nvPr/>
        </p:nvSpPr>
        <p:spPr>
          <a:xfrm>
            <a:off x="1567203" y="1481092"/>
            <a:ext cx="4520859" cy="3270975"/>
          </a:xfrm>
          <a:prstGeom prst="ellipse">
            <a:avLst/>
          </a:prstGeom>
          <a:solidFill>
            <a:schemeClr val="tx2">
              <a:lumMod val="75000"/>
              <a:alpha val="6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/>
              <a:t>Research</a:t>
            </a:r>
            <a:endParaRPr lang="en-GB" sz="36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479BACF-7904-CC52-26D7-3805AEBEF464}"/>
              </a:ext>
            </a:extLst>
          </p:cNvPr>
          <p:cNvSpPr/>
          <p:nvPr/>
        </p:nvSpPr>
        <p:spPr>
          <a:xfrm>
            <a:off x="5408357" y="1481092"/>
            <a:ext cx="4701899" cy="3270975"/>
          </a:xfrm>
          <a:prstGeom prst="ellipse">
            <a:avLst/>
          </a:prstGeom>
          <a:solidFill>
            <a:srgbClr val="FF0000">
              <a:alpha val="57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/>
              <a:t>Implementation</a:t>
            </a:r>
            <a:endParaRPr lang="en-GB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30A9FD-7EE1-2379-4418-B4038E9401AB}"/>
              </a:ext>
            </a:extLst>
          </p:cNvPr>
          <p:cNvSpPr txBox="1"/>
          <p:nvPr/>
        </p:nvSpPr>
        <p:spPr>
          <a:xfrm>
            <a:off x="256666" y="4239311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800" dirty="0"/>
              <a:t>Literature</a:t>
            </a:r>
          </a:p>
          <a:p>
            <a:pPr algn="ctr"/>
            <a:r>
              <a:rPr lang="de-DE" sz="1800" dirty="0"/>
              <a:t>research</a:t>
            </a:r>
            <a:endParaRPr lang="en-GB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3C94F8-1C0F-3701-D981-8273D820BD6C}"/>
              </a:ext>
            </a:extLst>
          </p:cNvPr>
          <p:cNvSpPr txBox="1"/>
          <p:nvPr/>
        </p:nvSpPr>
        <p:spPr>
          <a:xfrm>
            <a:off x="1340049" y="5180573"/>
            <a:ext cx="2018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800" dirty="0"/>
              <a:t>Defining the </a:t>
            </a:r>
          </a:p>
          <a:p>
            <a:pPr algn="ctr"/>
            <a:r>
              <a:rPr lang="de-DE" sz="1800" dirty="0"/>
              <a:t>research quesiton</a:t>
            </a:r>
            <a:endParaRPr lang="en-GB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AFD0EE-318A-FF3F-A616-3BA71045F596}"/>
              </a:ext>
            </a:extLst>
          </p:cNvPr>
          <p:cNvSpPr txBox="1"/>
          <p:nvPr/>
        </p:nvSpPr>
        <p:spPr>
          <a:xfrm>
            <a:off x="4070487" y="4995906"/>
            <a:ext cx="16337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800" dirty="0"/>
              <a:t>Reporting the </a:t>
            </a:r>
          </a:p>
          <a:p>
            <a:pPr algn="ctr"/>
            <a:r>
              <a:rPr lang="de-DE" sz="1800" dirty="0"/>
              <a:t>results in a </a:t>
            </a:r>
          </a:p>
          <a:p>
            <a:pPr algn="ctr"/>
            <a:r>
              <a:rPr lang="de-DE" sz="1800" dirty="0"/>
              <a:t>4-page paper</a:t>
            </a:r>
            <a:endParaRPr lang="en-GB" sz="18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3D2ED48-084E-5415-6730-AE0DAF05B922}"/>
              </a:ext>
            </a:extLst>
          </p:cNvPr>
          <p:cNvCxnSpPr/>
          <p:nvPr/>
        </p:nvCxnSpPr>
        <p:spPr>
          <a:xfrm flipH="1">
            <a:off x="998609" y="3901440"/>
            <a:ext cx="845431" cy="33787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BA70F5E-1C39-5241-6D5B-576E67B435A9}"/>
              </a:ext>
            </a:extLst>
          </p:cNvPr>
          <p:cNvCxnSpPr>
            <a:cxnSpLocks/>
            <a:endCxn id="5" idx="0"/>
          </p:cNvCxnSpPr>
          <p:nvPr/>
        </p:nvCxnSpPr>
        <p:spPr>
          <a:xfrm flipH="1">
            <a:off x="2349300" y="4465320"/>
            <a:ext cx="279600" cy="71525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FE8DAEE-8742-0D3F-4189-1E963B6EB23E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4696591" y="4654809"/>
            <a:ext cx="190787" cy="34109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cv:hci - CVHCI">
            <a:extLst>
              <a:ext uri="{FF2B5EF4-FFF2-40B4-BE49-F238E27FC236}">
                <a16:creationId xmlns:a16="http://schemas.microsoft.com/office/drawing/2014/main" id="{4C5F6AB3-0AAB-208A-E831-635EC2C5F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371" y="458542"/>
            <a:ext cx="1716106" cy="6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579AF621-83A3-EFA5-C62C-CCEF56029D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</p:spPr>
        <p:txBody>
          <a:bodyPr/>
          <a:lstStyle/>
          <a:p>
            <a:r>
              <a:rPr lang="en-US" dirty="0"/>
              <a:t>28.04.2025</a:t>
            </a:r>
          </a:p>
        </p:txBody>
      </p:sp>
    </p:spTree>
    <p:extLst>
      <p:ext uri="{BB962C8B-B14F-4D97-AF65-F5344CB8AC3E}">
        <p14:creationId xmlns:p14="http://schemas.microsoft.com/office/powerpoint/2010/main" val="1123829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5CF4C-DE9C-047B-B1E2-F7EB1B632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A9EC3-083D-7852-3D3A-C39573E2C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5</a:t>
            </a:fld>
            <a:endParaRPr lang="en-US" noProof="0"/>
          </a:p>
        </p:txBody>
      </p:sp>
      <p:sp>
        <p:nvSpPr>
          <p:cNvPr id="9" name="Titel 4">
            <a:extLst>
              <a:ext uri="{FF2B5EF4-FFF2-40B4-BE49-F238E27FC236}">
                <a16:creationId xmlns:a16="http://schemas.microsoft.com/office/drawing/2014/main" id="{6ED7D4D3-C951-2305-CE6F-299CB69C6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</p:spPr>
        <p:txBody>
          <a:bodyPr/>
          <a:lstStyle/>
          <a:p>
            <a:r>
              <a:rPr lang="de-DE" dirty="0"/>
              <a:t>Scope of the Practical Course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367DE8D-8C09-06E9-F8A8-9F0A6D4CCA38}"/>
              </a:ext>
            </a:extLst>
          </p:cNvPr>
          <p:cNvSpPr/>
          <p:nvPr/>
        </p:nvSpPr>
        <p:spPr>
          <a:xfrm>
            <a:off x="1567203" y="1481092"/>
            <a:ext cx="4520859" cy="3270975"/>
          </a:xfrm>
          <a:prstGeom prst="ellipse">
            <a:avLst/>
          </a:prstGeom>
          <a:solidFill>
            <a:schemeClr val="tx2">
              <a:lumMod val="75000"/>
              <a:alpha val="6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/>
              <a:t>Research</a:t>
            </a:r>
            <a:endParaRPr lang="en-GB" sz="36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3DEF59A-41EB-EB71-C251-8F83E8841A50}"/>
              </a:ext>
            </a:extLst>
          </p:cNvPr>
          <p:cNvSpPr/>
          <p:nvPr/>
        </p:nvSpPr>
        <p:spPr>
          <a:xfrm>
            <a:off x="5408357" y="1481092"/>
            <a:ext cx="4701899" cy="3270975"/>
          </a:xfrm>
          <a:prstGeom prst="ellipse">
            <a:avLst/>
          </a:prstGeom>
          <a:solidFill>
            <a:srgbClr val="FF0000">
              <a:alpha val="57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/>
              <a:t>Implementation</a:t>
            </a:r>
            <a:endParaRPr lang="en-GB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FCB1C9-7289-C11C-EC7B-2EF404956AF5}"/>
              </a:ext>
            </a:extLst>
          </p:cNvPr>
          <p:cNvSpPr txBox="1"/>
          <p:nvPr/>
        </p:nvSpPr>
        <p:spPr>
          <a:xfrm>
            <a:off x="256666" y="4239311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800" dirty="0"/>
              <a:t>Literature</a:t>
            </a:r>
          </a:p>
          <a:p>
            <a:pPr algn="ctr"/>
            <a:r>
              <a:rPr lang="de-DE" sz="1800" dirty="0"/>
              <a:t>research</a:t>
            </a:r>
            <a:endParaRPr lang="en-GB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45E891-E39C-1E87-AF8C-B2F989192E5C}"/>
              </a:ext>
            </a:extLst>
          </p:cNvPr>
          <p:cNvSpPr txBox="1"/>
          <p:nvPr/>
        </p:nvSpPr>
        <p:spPr>
          <a:xfrm>
            <a:off x="1340049" y="5180573"/>
            <a:ext cx="2018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800" dirty="0"/>
              <a:t>Defining the </a:t>
            </a:r>
          </a:p>
          <a:p>
            <a:pPr algn="ctr"/>
            <a:r>
              <a:rPr lang="de-DE" sz="1800" dirty="0"/>
              <a:t>research quesiton</a:t>
            </a:r>
            <a:endParaRPr lang="en-GB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37AD2D-8AF4-4C05-B849-9B393AF9C293}"/>
              </a:ext>
            </a:extLst>
          </p:cNvPr>
          <p:cNvSpPr txBox="1"/>
          <p:nvPr/>
        </p:nvSpPr>
        <p:spPr>
          <a:xfrm>
            <a:off x="4070487" y="4995906"/>
            <a:ext cx="16337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800" dirty="0"/>
              <a:t>Reporting the </a:t>
            </a:r>
          </a:p>
          <a:p>
            <a:pPr algn="ctr"/>
            <a:r>
              <a:rPr lang="de-DE" sz="1800" dirty="0"/>
              <a:t>results in a </a:t>
            </a:r>
          </a:p>
          <a:p>
            <a:pPr algn="ctr"/>
            <a:r>
              <a:rPr lang="de-DE" sz="1800" dirty="0"/>
              <a:t>4-page paper</a:t>
            </a:r>
            <a:endParaRPr lang="en-GB" sz="18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5366EC5-069E-52BB-6E6F-8CB710EB7D1B}"/>
              </a:ext>
            </a:extLst>
          </p:cNvPr>
          <p:cNvCxnSpPr/>
          <p:nvPr/>
        </p:nvCxnSpPr>
        <p:spPr>
          <a:xfrm flipH="1">
            <a:off x="998609" y="3901440"/>
            <a:ext cx="845431" cy="33787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1DDFC64-91B5-31A1-6BEA-7871B6ABC130}"/>
              </a:ext>
            </a:extLst>
          </p:cNvPr>
          <p:cNvCxnSpPr>
            <a:cxnSpLocks/>
            <a:endCxn id="5" idx="0"/>
          </p:cNvCxnSpPr>
          <p:nvPr/>
        </p:nvCxnSpPr>
        <p:spPr>
          <a:xfrm flipH="1">
            <a:off x="2349300" y="4465320"/>
            <a:ext cx="279600" cy="71525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F2548D7-8A7C-1E28-E6CB-8675CC11BA6B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4696591" y="4654809"/>
            <a:ext cx="190787" cy="34109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165603F-3A7A-EA39-3E9F-6D7201A78577}"/>
              </a:ext>
            </a:extLst>
          </p:cNvPr>
          <p:cNvSpPr txBox="1"/>
          <p:nvPr/>
        </p:nvSpPr>
        <p:spPr>
          <a:xfrm>
            <a:off x="6660465" y="4995906"/>
            <a:ext cx="16851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800" dirty="0"/>
              <a:t>Using DL</a:t>
            </a:r>
          </a:p>
          <a:p>
            <a:pPr algn="ctr"/>
            <a:r>
              <a:rPr lang="de-DE" sz="1800" dirty="0"/>
              <a:t>frameworks</a:t>
            </a:r>
          </a:p>
          <a:p>
            <a:pPr algn="ctr"/>
            <a:r>
              <a:rPr lang="de-DE" sz="1800" dirty="0"/>
              <a:t>(e.g. PyTorch) </a:t>
            </a:r>
          </a:p>
          <a:p>
            <a:pPr algn="ctr"/>
            <a:endParaRPr lang="en-GB" sz="1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F797DF-7178-0161-49BB-EC0D1DF01629}"/>
              </a:ext>
            </a:extLst>
          </p:cNvPr>
          <p:cNvSpPr txBox="1"/>
          <p:nvPr/>
        </p:nvSpPr>
        <p:spPr>
          <a:xfrm>
            <a:off x="8911080" y="4833556"/>
            <a:ext cx="20826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800" dirty="0"/>
              <a:t>Building a</a:t>
            </a:r>
          </a:p>
          <a:p>
            <a:pPr algn="ctr"/>
            <a:r>
              <a:rPr lang="de-DE" sz="1800" dirty="0"/>
              <a:t>project as a team</a:t>
            </a:r>
          </a:p>
          <a:p>
            <a:pPr algn="ctr"/>
            <a:r>
              <a:rPr lang="de-DE" sz="1800" dirty="0"/>
              <a:t>(git, time planning)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C27E2B-9E0F-BE0E-6417-183109E0A83F}"/>
              </a:ext>
            </a:extLst>
          </p:cNvPr>
          <p:cNvSpPr txBox="1"/>
          <p:nvPr/>
        </p:nvSpPr>
        <p:spPr>
          <a:xfrm>
            <a:off x="10199522" y="3608710"/>
            <a:ext cx="18604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800" dirty="0"/>
              <a:t>Working product</a:t>
            </a:r>
          </a:p>
          <a:p>
            <a:pPr algn="ctr"/>
            <a:r>
              <a:rPr lang="de-DE" sz="1800" dirty="0"/>
              <a:t>in just </a:t>
            </a:r>
          </a:p>
          <a:p>
            <a:pPr algn="ctr"/>
            <a:r>
              <a:rPr lang="de-DE" sz="1800" b="1" dirty="0"/>
              <a:t>one</a:t>
            </a:r>
            <a:r>
              <a:rPr lang="de-DE" sz="1800" dirty="0"/>
              <a:t> semester!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900C115-3363-4CCF-ED4E-085494D05B66}"/>
              </a:ext>
            </a:extLst>
          </p:cNvPr>
          <p:cNvCxnSpPr>
            <a:cxnSpLocks/>
            <a:endCxn id="10" idx="0"/>
          </p:cNvCxnSpPr>
          <p:nvPr/>
        </p:nvCxnSpPr>
        <p:spPr>
          <a:xfrm flipH="1">
            <a:off x="7503036" y="4752067"/>
            <a:ext cx="22295" cy="24383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C1FDA3B-0F31-7BE0-7D4E-87257076C0E3}"/>
              </a:ext>
            </a:extLst>
          </p:cNvPr>
          <p:cNvCxnSpPr>
            <a:cxnSpLocks/>
          </p:cNvCxnSpPr>
          <p:nvPr/>
        </p:nvCxnSpPr>
        <p:spPr>
          <a:xfrm>
            <a:off x="9270311" y="4343400"/>
            <a:ext cx="416593" cy="54224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6F2DB6F-D5E3-007D-E56B-F186E97C2AB9}"/>
              </a:ext>
            </a:extLst>
          </p:cNvPr>
          <p:cNvCxnSpPr>
            <a:cxnSpLocks/>
          </p:cNvCxnSpPr>
          <p:nvPr/>
        </p:nvCxnSpPr>
        <p:spPr>
          <a:xfrm>
            <a:off x="10047551" y="3528133"/>
            <a:ext cx="277549" cy="15232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 descr="cv:hci - CVHCI">
            <a:extLst>
              <a:ext uri="{FF2B5EF4-FFF2-40B4-BE49-F238E27FC236}">
                <a16:creationId xmlns:a16="http://schemas.microsoft.com/office/drawing/2014/main" id="{13B1A38C-3F98-0F2D-66B2-B1625B438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371" y="458542"/>
            <a:ext cx="1716106" cy="6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FE8C5DBD-A8BC-0A50-83D7-20AFD68386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</p:spPr>
        <p:txBody>
          <a:bodyPr/>
          <a:lstStyle/>
          <a:p>
            <a:r>
              <a:rPr lang="en-US" dirty="0"/>
              <a:t>28.04.2025</a:t>
            </a:r>
          </a:p>
        </p:txBody>
      </p:sp>
    </p:spTree>
    <p:extLst>
      <p:ext uri="{BB962C8B-B14F-4D97-AF65-F5344CB8AC3E}">
        <p14:creationId xmlns:p14="http://schemas.microsoft.com/office/powerpoint/2010/main" val="2055919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95A5C1-A2B1-F618-C046-B1817C1BB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6</a:t>
            </a:fld>
            <a:endParaRPr lang="en-US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BE07312-CE10-56E8-5332-6FABBD04A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Examples from previous semesters:</a:t>
            </a:r>
            <a:br>
              <a:rPr lang="en-GB" dirty="0"/>
            </a:br>
            <a:r>
              <a:rPr lang="en-GB" dirty="0"/>
              <a:t>SS21 – Flying Guide Dog, ROBIO 2021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1E8CD5-221A-3085-ED3E-143001C38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170" y="1351111"/>
            <a:ext cx="8143659" cy="4723036"/>
          </a:xfrm>
          <a:prstGeom prst="rect">
            <a:avLst/>
          </a:prstGeom>
        </p:spPr>
      </p:pic>
      <p:pic>
        <p:nvPicPr>
          <p:cNvPr id="2" name="Picture 2" descr="cv:hci - CVHCI">
            <a:extLst>
              <a:ext uri="{FF2B5EF4-FFF2-40B4-BE49-F238E27FC236}">
                <a16:creationId xmlns:a16="http://schemas.microsoft.com/office/drawing/2014/main" id="{BC94C4DA-B2BC-A796-6F76-1D1DDD29C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371" y="458542"/>
            <a:ext cx="1716106" cy="6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056C4ADD-91C7-46A3-B4AA-10F6AC2B08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</p:spPr>
        <p:txBody>
          <a:bodyPr/>
          <a:lstStyle/>
          <a:p>
            <a:r>
              <a:rPr lang="en-US" dirty="0"/>
              <a:t>28.04.2025</a:t>
            </a:r>
          </a:p>
        </p:txBody>
      </p:sp>
    </p:spTree>
    <p:extLst>
      <p:ext uri="{BB962C8B-B14F-4D97-AF65-F5344CB8AC3E}">
        <p14:creationId xmlns:p14="http://schemas.microsoft.com/office/powerpoint/2010/main" val="278770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Diagram&#10;&#10;Description automatically generated with low confidence">
            <a:extLst>
              <a:ext uri="{FF2B5EF4-FFF2-40B4-BE49-F238E27FC236}">
                <a16:creationId xmlns:a16="http://schemas.microsoft.com/office/drawing/2014/main" id="{A5519C1B-F716-415D-0CCA-BC76E81EFD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96" y="1582738"/>
            <a:ext cx="10783607" cy="448786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739F5-8E1C-D0E8-7A29-4B58E0AE3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7</a:t>
            </a:fld>
            <a:endParaRPr lang="en-US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D13B6EF-8F4B-3FCC-E77A-811176707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Examples from previous semesters:</a:t>
            </a:r>
            <a:br>
              <a:rPr lang="en-GB" dirty="0"/>
            </a:br>
            <a:r>
              <a:rPr lang="en-GB" dirty="0"/>
              <a:t>SS22 – Interactive PET/CT annotation, ISBI 2023 </a:t>
            </a:r>
          </a:p>
        </p:txBody>
      </p:sp>
      <p:pic>
        <p:nvPicPr>
          <p:cNvPr id="2" name="Picture 2" descr="cv:hci - CVHCI">
            <a:extLst>
              <a:ext uri="{FF2B5EF4-FFF2-40B4-BE49-F238E27FC236}">
                <a16:creationId xmlns:a16="http://schemas.microsoft.com/office/drawing/2014/main" id="{C6FA7A28-D7DF-FBEE-73F0-6246B62D5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028" y="1298127"/>
            <a:ext cx="1716106" cy="6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1186BB0A-6EDA-8ACE-7A2F-28C405F37D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</p:spPr>
        <p:txBody>
          <a:bodyPr/>
          <a:lstStyle/>
          <a:p>
            <a:r>
              <a:rPr lang="en-US" dirty="0"/>
              <a:t>28.04.2025</a:t>
            </a:r>
          </a:p>
        </p:txBody>
      </p:sp>
    </p:spTree>
    <p:extLst>
      <p:ext uri="{BB962C8B-B14F-4D97-AF65-F5344CB8AC3E}">
        <p14:creationId xmlns:p14="http://schemas.microsoft.com/office/powerpoint/2010/main" val="916214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A0C14-F181-6CD1-1723-E32B2400B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CD9D11-580A-EE5A-12A6-BA997DE83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8</a:t>
            </a:fld>
            <a:endParaRPr lang="en-US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9FFA54F-2A89-DD55-EC51-98832E25D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Examples from previous semesters:</a:t>
            </a:r>
            <a:br>
              <a:rPr lang="en-GB" dirty="0"/>
            </a:br>
            <a:r>
              <a:rPr lang="en-GB" dirty="0"/>
              <a:t>SS23 – AR-guided 3D Foot Object Acquisition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0AA128-E497-BD54-2CAC-483621392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923" y="2120582"/>
            <a:ext cx="10746154" cy="3119356"/>
          </a:xfrm>
          <a:prstGeom prst="rect">
            <a:avLst/>
          </a:prstGeom>
        </p:spPr>
      </p:pic>
      <p:pic>
        <p:nvPicPr>
          <p:cNvPr id="10" name="Picture 2" descr="cv:hci - CVHCI">
            <a:extLst>
              <a:ext uri="{FF2B5EF4-FFF2-40B4-BE49-F238E27FC236}">
                <a16:creationId xmlns:a16="http://schemas.microsoft.com/office/drawing/2014/main" id="{FEDB6F97-1755-DB73-B034-6341E936D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1657" y="1288588"/>
            <a:ext cx="1716106" cy="6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9A8404F7-8C22-0EB5-72CD-626906DF5F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</p:spPr>
        <p:txBody>
          <a:bodyPr/>
          <a:lstStyle/>
          <a:p>
            <a:r>
              <a:rPr lang="en-US" dirty="0"/>
              <a:t>28.04.2025</a:t>
            </a:r>
          </a:p>
        </p:txBody>
      </p:sp>
    </p:spTree>
    <p:extLst>
      <p:ext uri="{BB962C8B-B14F-4D97-AF65-F5344CB8AC3E}">
        <p14:creationId xmlns:p14="http://schemas.microsoft.com/office/powerpoint/2010/main" val="3437999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EA497C9-935B-49EC-5FC6-C5F1A02618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b="1" dirty="0"/>
              <a:t>Weekly meeting (MS Teams)</a:t>
            </a:r>
          </a:p>
          <a:p>
            <a:r>
              <a:rPr lang="en-GB" sz="2000" dirty="0"/>
              <a:t>Compulsory Attendance</a:t>
            </a:r>
          </a:p>
          <a:p>
            <a:r>
              <a:rPr lang="en-GB" sz="2000" dirty="0"/>
              <a:t>Talk about intermediate results &amp; problems</a:t>
            </a:r>
          </a:p>
          <a:p>
            <a:r>
              <a:rPr lang="en-GB" sz="2000" dirty="0"/>
              <a:t>Ask for help and guidance</a:t>
            </a:r>
          </a:p>
          <a:p>
            <a:r>
              <a:rPr lang="en-GB" sz="2000" dirty="0"/>
              <a:t>Weekly goal: stay on “track”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2400" b="1" dirty="0"/>
              <a:t>2-3 Students per Team </a:t>
            </a:r>
          </a:p>
          <a:p>
            <a:r>
              <a:rPr lang="en-GB" sz="2000" dirty="0"/>
              <a:t>Use version control (e.g. git)</a:t>
            </a:r>
          </a:p>
          <a:p>
            <a:r>
              <a:rPr lang="en-GB" sz="2000" dirty="0"/>
              <a:t>Internal git repos provided via the SCC’s GitLab (</a:t>
            </a:r>
            <a:r>
              <a:rPr lang="en-GB" sz="2000" dirty="0">
                <a:hlinkClick r:id="rId2"/>
              </a:rPr>
              <a:t>https:/git.scc.kit.edu/)</a:t>
            </a:r>
            <a:endParaRPr lang="en-GB" sz="2000" dirty="0"/>
          </a:p>
          <a:p>
            <a:r>
              <a:rPr lang="en-GB" sz="2000" dirty="0"/>
              <a:t>Divide work into separate tasks and distribute within group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7CB11-3923-248E-D129-C5A9AE0FD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9</a:t>
            </a:fld>
            <a:endParaRPr lang="en-US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959EA67-1828-0AC6-B88E-7F72B64AB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General Information</a:t>
            </a:r>
          </a:p>
        </p:txBody>
      </p:sp>
      <p:pic>
        <p:nvPicPr>
          <p:cNvPr id="6" name="Picture 2" descr="cv:hci - CVHCI">
            <a:extLst>
              <a:ext uri="{FF2B5EF4-FFF2-40B4-BE49-F238E27FC236}">
                <a16:creationId xmlns:a16="http://schemas.microsoft.com/office/drawing/2014/main" id="{403FF1FA-A53E-BDBB-15C8-68398F8EB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371" y="458542"/>
            <a:ext cx="1716106" cy="6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FEA3C62F-E343-C18D-8500-CCBDD2C0BA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</p:spPr>
        <p:txBody>
          <a:bodyPr/>
          <a:lstStyle/>
          <a:p>
            <a:r>
              <a:rPr lang="en-US" dirty="0"/>
              <a:t>28.04.2025</a:t>
            </a:r>
          </a:p>
        </p:txBody>
      </p:sp>
    </p:spTree>
    <p:extLst>
      <p:ext uri="{BB962C8B-B14F-4D97-AF65-F5344CB8AC3E}">
        <p14:creationId xmlns:p14="http://schemas.microsoft.com/office/powerpoint/2010/main" val="4260533496"/>
      </p:ext>
    </p:extLst>
  </p:cSld>
  <p:clrMapOvr>
    <a:masterClrMapping/>
  </p:clrMapOvr>
</p:sld>
</file>

<file path=ppt/theme/theme1.xml><?xml version="1.0" encoding="utf-8"?>
<a:theme xmlns:a="http://schemas.openxmlformats.org/drawingml/2006/main" name="Folienmaster_Fächer">
  <a:themeElements>
    <a:clrScheme name="KIT FARBEN">
      <a:dk1>
        <a:sysClr val="windowText" lastClr="000000"/>
      </a:dk1>
      <a:lt1>
        <a:sysClr val="window" lastClr="FFFFFF"/>
      </a:lt1>
      <a:dk2>
        <a:srgbClr val="009682"/>
      </a:dk2>
      <a:lt2>
        <a:srgbClr val="D9D9D9"/>
      </a:lt2>
      <a:accent1>
        <a:srgbClr val="4664AA"/>
      </a:accent1>
      <a:accent2>
        <a:srgbClr val="23A1E0"/>
      </a:accent2>
      <a:accent3>
        <a:srgbClr val="8CB63C"/>
      </a:accent3>
      <a:accent4>
        <a:srgbClr val="A3107C"/>
      </a:accent4>
      <a:accent5>
        <a:srgbClr val="DF9B1B"/>
      </a:accent5>
      <a:accent6>
        <a:srgbClr val="FCE500"/>
      </a:accent6>
      <a:hlink>
        <a:srgbClr val="4664AA"/>
      </a:hlink>
      <a:folHlink>
        <a:srgbClr val="A2222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ign1" id="{D385F135-4BB1-4144-883F-BD663B3FA4BF}" vid="{9BD07EEE-6672-4655-8F7E-3FE0E154673F}"/>
    </a:ext>
  </a:extLst>
</a:theme>
</file>

<file path=ppt/theme/theme2.xml><?xml version="1.0" encoding="utf-8"?>
<a:theme xmlns:a="http://schemas.openxmlformats.org/drawingml/2006/main" name="Folienmaster_Form">
  <a:themeElements>
    <a:clrScheme name="KIT FARBEN">
      <a:dk1>
        <a:sysClr val="windowText" lastClr="000000"/>
      </a:dk1>
      <a:lt1>
        <a:sysClr val="window" lastClr="FFFFFF"/>
      </a:lt1>
      <a:dk2>
        <a:srgbClr val="009682"/>
      </a:dk2>
      <a:lt2>
        <a:srgbClr val="D9D9D9"/>
      </a:lt2>
      <a:accent1>
        <a:srgbClr val="4664AA"/>
      </a:accent1>
      <a:accent2>
        <a:srgbClr val="23A1E0"/>
      </a:accent2>
      <a:accent3>
        <a:srgbClr val="8CB63C"/>
      </a:accent3>
      <a:accent4>
        <a:srgbClr val="A3107C"/>
      </a:accent4>
      <a:accent5>
        <a:srgbClr val="DF9B1B"/>
      </a:accent5>
      <a:accent6>
        <a:srgbClr val="FCE500"/>
      </a:accent6>
      <a:hlink>
        <a:srgbClr val="4664AA"/>
      </a:hlink>
      <a:folHlink>
        <a:srgbClr val="A2222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ign1" id="{D385F135-4BB1-4144-883F-BD663B3FA4BF}" vid="{9BD07EEE-6672-4655-8F7E-3FE0E154673F}"/>
    </a:ext>
  </a:extLst>
</a:theme>
</file>

<file path=ppt/theme/theme3.xml><?xml version="1.0" encoding="utf-8"?>
<a:theme xmlns:a="http://schemas.openxmlformats.org/drawingml/2006/main" name="Folienmaster_Punkte">
  <a:themeElements>
    <a:clrScheme name="KIT FARBEN">
      <a:dk1>
        <a:sysClr val="windowText" lastClr="000000"/>
      </a:dk1>
      <a:lt1>
        <a:sysClr val="window" lastClr="FFFFFF"/>
      </a:lt1>
      <a:dk2>
        <a:srgbClr val="009682"/>
      </a:dk2>
      <a:lt2>
        <a:srgbClr val="D9D9D9"/>
      </a:lt2>
      <a:accent1>
        <a:srgbClr val="4664AA"/>
      </a:accent1>
      <a:accent2>
        <a:srgbClr val="23A1E0"/>
      </a:accent2>
      <a:accent3>
        <a:srgbClr val="8CB63C"/>
      </a:accent3>
      <a:accent4>
        <a:srgbClr val="A3107C"/>
      </a:accent4>
      <a:accent5>
        <a:srgbClr val="DF9B1B"/>
      </a:accent5>
      <a:accent6>
        <a:srgbClr val="FCE500"/>
      </a:accent6>
      <a:hlink>
        <a:srgbClr val="4664AA"/>
      </a:hlink>
      <a:folHlink>
        <a:srgbClr val="A2222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ign1" id="{D385F135-4BB1-4144-883F-BD663B3FA4BF}" vid="{9BD07EEE-6672-4655-8F7E-3FE0E154673F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Design1</Template>
  <TotalTime>2786</TotalTime>
  <Words>2296</Words>
  <Application>Microsoft Office PowerPoint</Application>
  <PresentationFormat>Widescreen</PresentationFormat>
  <Paragraphs>307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DengXian</vt:lpstr>
      <vt:lpstr>Aptos</vt:lpstr>
      <vt:lpstr>Arial</vt:lpstr>
      <vt:lpstr>Calibri</vt:lpstr>
      <vt:lpstr>Wingdings</vt:lpstr>
      <vt:lpstr>Folienmaster_Fächer</vt:lpstr>
      <vt:lpstr>Folienmaster_Form</vt:lpstr>
      <vt:lpstr>Folienmaster_Punkte</vt:lpstr>
      <vt:lpstr>PowerPoint Presentation</vt:lpstr>
      <vt:lpstr>What will you learn?</vt:lpstr>
      <vt:lpstr>Scope of the Practical Course</vt:lpstr>
      <vt:lpstr>Scope of the Practical Course</vt:lpstr>
      <vt:lpstr>Scope of the Practical Course</vt:lpstr>
      <vt:lpstr>Examples from previous semesters: SS21 – Flying Guide Dog, ROBIO 2021</vt:lpstr>
      <vt:lpstr>Examples from previous semesters: SS22 – Interactive PET/CT annotation, ISBI 2023 </vt:lpstr>
      <vt:lpstr>Examples from previous semesters: SS23 – AR-guided 3D Foot Object Acquisition</vt:lpstr>
      <vt:lpstr>General Information</vt:lpstr>
      <vt:lpstr>At the end of the Practical Course…</vt:lpstr>
      <vt:lpstr>Topics SS 2025</vt:lpstr>
      <vt:lpstr>TOPIC A</vt:lpstr>
      <vt:lpstr>Topic A: CleanSight: Building an iOS Stain‑Detection Assistant for People Who Are Blind </vt:lpstr>
      <vt:lpstr>Topic A: CleanSight: Building an iOS Stain‑Detection Assistant for People Who Are Blind </vt:lpstr>
      <vt:lpstr>TOPIC B</vt:lpstr>
      <vt:lpstr>Topic B: Agentic AI Tool For Automatic Document Processing </vt:lpstr>
      <vt:lpstr>Topic B: Agentic AI Tool For Automatic Document Processing </vt:lpstr>
      <vt:lpstr>TOPIC C</vt:lpstr>
      <vt:lpstr>Topic C: Chat with your PET</vt:lpstr>
      <vt:lpstr>Topic C: Chat with your PET</vt:lpstr>
      <vt:lpstr>TOPIC D</vt:lpstr>
      <vt:lpstr>Topic D: Outdoor Navigation with Meta Aria Smart Glasses for Visually Impaired People</vt:lpstr>
      <vt:lpstr>Topic D: Outdoor Navigation with Meta Aria Smart Glasses for Visually Impaired People</vt:lpstr>
      <vt:lpstr>TOPIC E</vt:lpstr>
      <vt:lpstr>Topic E: Accessible Tool for Paper Form Filling</vt:lpstr>
      <vt:lpstr>Topic E: Outdoor Navigation with Meta Aria Smart Glasses for Visually Impaired People</vt:lpstr>
      <vt:lpstr>TOPIC F</vt:lpstr>
      <vt:lpstr>Topic F: Exploring Coding Agents to improve Usability of iOS applications for Blind Users </vt:lpstr>
      <vt:lpstr>Topic F: Exploring Coding Agents to improve Usability of iOS applications for Blind Users </vt:lpstr>
      <vt:lpstr>Topic Selection</vt:lpstr>
      <vt:lpstr>Organization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Franzi</dc:creator>
  <cp:lastModifiedBy>Marinov, Zdravko (IAR)</cp:lastModifiedBy>
  <cp:revision>110</cp:revision>
  <dcterms:created xsi:type="dcterms:W3CDTF">2017-12-07T14:50:50Z</dcterms:created>
  <dcterms:modified xsi:type="dcterms:W3CDTF">2025-04-28T11:13:35Z</dcterms:modified>
</cp:coreProperties>
</file>